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2" r:id="rId1"/>
  </p:sldMasterIdLst>
  <p:notesMasterIdLst>
    <p:notesMasterId r:id="rId72"/>
  </p:notesMasterIdLst>
  <p:handoutMasterIdLst>
    <p:handoutMasterId r:id="rId73"/>
  </p:handoutMasterIdLst>
  <p:sldIdLst>
    <p:sldId id="256" r:id="rId2"/>
    <p:sldId id="302" r:id="rId3"/>
    <p:sldId id="306" r:id="rId4"/>
    <p:sldId id="358" r:id="rId5"/>
    <p:sldId id="271" r:id="rId6"/>
    <p:sldId id="282" r:id="rId7"/>
    <p:sldId id="283" r:id="rId8"/>
    <p:sldId id="284" r:id="rId9"/>
    <p:sldId id="301" r:id="rId10"/>
    <p:sldId id="345" r:id="rId11"/>
    <p:sldId id="346" r:id="rId12"/>
    <p:sldId id="347" r:id="rId13"/>
    <p:sldId id="348" r:id="rId14"/>
    <p:sldId id="349" r:id="rId15"/>
    <p:sldId id="350" r:id="rId16"/>
    <p:sldId id="351" r:id="rId17"/>
    <p:sldId id="352" r:id="rId18"/>
    <p:sldId id="353" r:id="rId19"/>
    <p:sldId id="354" r:id="rId20"/>
    <p:sldId id="285" r:id="rId21"/>
    <p:sldId id="307" r:id="rId22"/>
    <p:sldId id="287" r:id="rId23"/>
    <p:sldId id="355" r:id="rId24"/>
    <p:sldId id="357" r:id="rId25"/>
    <p:sldId id="308" r:id="rId26"/>
    <p:sldId id="309" r:id="rId27"/>
    <p:sldId id="314" r:id="rId28"/>
    <p:sldId id="310" r:id="rId29"/>
    <p:sldId id="311" r:id="rId30"/>
    <p:sldId id="316" r:id="rId31"/>
    <p:sldId id="321" r:id="rId32"/>
    <p:sldId id="313" r:id="rId33"/>
    <p:sldId id="315" r:id="rId34"/>
    <p:sldId id="312" r:id="rId35"/>
    <p:sldId id="317" r:id="rId36"/>
    <p:sldId id="318" r:id="rId37"/>
    <p:sldId id="319" r:id="rId38"/>
    <p:sldId id="320" r:id="rId39"/>
    <p:sldId id="257" r:id="rId40"/>
    <p:sldId id="305" r:id="rId41"/>
    <p:sldId id="286" r:id="rId42"/>
    <p:sldId id="281" r:id="rId43"/>
    <p:sldId id="322" r:id="rId44"/>
    <p:sldId id="356" r:id="rId45"/>
    <p:sldId id="338" r:id="rId46"/>
    <p:sldId id="288" r:id="rId47"/>
    <p:sldId id="342" r:id="rId48"/>
    <p:sldId id="343" r:id="rId49"/>
    <p:sldId id="344" r:id="rId50"/>
    <p:sldId id="323" r:id="rId51"/>
    <p:sldId id="324" r:id="rId52"/>
    <p:sldId id="325" r:id="rId53"/>
    <p:sldId id="275" r:id="rId54"/>
    <p:sldId id="326" r:id="rId55"/>
    <p:sldId id="333" r:id="rId56"/>
    <p:sldId id="330" r:id="rId57"/>
    <p:sldId id="331" r:id="rId58"/>
    <p:sldId id="332" r:id="rId59"/>
    <p:sldId id="328" r:id="rId60"/>
    <p:sldId id="294" r:id="rId61"/>
    <p:sldId id="341" r:id="rId62"/>
    <p:sldId id="295" r:id="rId63"/>
    <p:sldId id="296" r:id="rId64"/>
    <p:sldId id="289" r:id="rId65"/>
    <p:sldId id="291" r:id="rId66"/>
    <p:sldId id="292" r:id="rId67"/>
    <p:sldId id="334" r:id="rId68"/>
    <p:sldId id="336" r:id="rId69"/>
    <p:sldId id="299" r:id="rId70"/>
    <p:sldId id="298" r:id="rId71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3E14"/>
    <a:srgbClr val="FFFFFF"/>
    <a:srgbClr val="FFD85B"/>
    <a:srgbClr val="D092A7"/>
    <a:srgbClr val="D092A2"/>
    <a:srgbClr val="373B46"/>
    <a:srgbClr val="283C50"/>
    <a:srgbClr val="E89030"/>
    <a:srgbClr val="297F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74" autoAdjust="0"/>
    <p:restoredTop sz="94704" autoAdjust="0"/>
  </p:normalViewPr>
  <p:slideViewPr>
    <p:cSldViewPr snapToGrid="0">
      <p:cViewPr varScale="1">
        <p:scale>
          <a:sx n="65" d="100"/>
          <a:sy n="65" d="100"/>
        </p:scale>
        <p:origin x="48" y="13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68"/>
    </p:cViewPr>
  </p:sorterViewPr>
  <p:notesViewPr>
    <p:cSldViewPr snapToGrid="0">
      <p:cViewPr varScale="1">
        <p:scale>
          <a:sx n="58" d="100"/>
          <a:sy n="58" d="100"/>
        </p:scale>
        <p:origin x="2741" y="8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3508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1295" y="0"/>
            <a:ext cx="3076363" cy="513508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9FB37032-1CB6-499B-AE6B-E99DD6ACC879}" type="datetimeFigureOut">
              <a:rPr lang="ko-KR" altLang="en-US" smtClean="0"/>
              <a:t>2020-03-13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721107"/>
            <a:ext cx="3076363" cy="513507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1295" y="9721107"/>
            <a:ext cx="3076363" cy="513507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99072900-05A3-4606-8D5B-BE836AFDC9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2701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137" cy="512304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0506" y="0"/>
            <a:ext cx="3077137" cy="512304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99E98A50-5FD8-457C-90D9-72198C37A2E1}" type="datetimeFigureOut">
              <a:rPr lang="ko-KR" altLang="en-US" smtClean="0"/>
              <a:t>2020-03-13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599" y="4861155"/>
            <a:ext cx="5680103" cy="4605821"/>
          </a:xfrm>
          <a:prstGeom prst="rect">
            <a:avLst/>
          </a:prstGeom>
        </p:spPr>
        <p:txBody>
          <a:bodyPr vert="horz" lIns="94768" tIns="47384" rIns="94768" bIns="47384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0673"/>
            <a:ext cx="3077137" cy="512303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0506" y="9720673"/>
            <a:ext cx="3077137" cy="512303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23C348E7-B37A-4353-AF49-7839C78D46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97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C000-942F-463A-8EC5-40345FAF3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544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C000-942F-463A-8EC5-40345FAF3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246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C000-942F-463A-8EC5-40345FAF3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16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785600" y="274639"/>
            <a:ext cx="36576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2800" y="274639"/>
            <a:ext cx="107696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C000-942F-463A-8EC5-40345FAF3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978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C000-942F-463A-8EC5-40345FAF3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446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272943" y="6347886"/>
            <a:ext cx="474133" cy="365125"/>
          </a:xfrm>
        </p:spPr>
        <p:txBody>
          <a:bodyPr/>
          <a:lstStyle>
            <a:lvl1pPr algn="ctr">
              <a:defRPr sz="10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E56AC000-942F-463A-8EC5-40345FAF3BA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텍스트 개체 틀 10"/>
          <p:cNvSpPr txBox="1">
            <a:spLocks/>
          </p:cNvSpPr>
          <p:nvPr userDrawn="1"/>
        </p:nvSpPr>
        <p:spPr>
          <a:xfrm>
            <a:off x="34413" y="950917"/>
            <a:ext cx="951194" cy="8207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indent="0" algn="dist" defTabSz="914377" rtl="0" eaLnBrk="1" latin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1" kern="1000" spc="-70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b="1" kern="1000" spc="-70" dirty="0" smtClean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chemeClr val="tx1"/>
                </a:solidFill>
                <a:latin typeface="+mn-ea"/>
                <a:ea typeface="+mj-ea"/>
                <a:cs typeface="+mj-cs"/>
              </a:rPr>
              <a:t>4</a:t>
            </a:r>
            <a:r>
              <a:rPr lang="ko-KR" altLang="en-US" sz="800" b="1" kern="1000" spc="-70" dirty="0" smtClean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chemeClr val="tx1"/>
                </a:solidFill>
                <a:latin typeface="+mn-ea"/>
                <a:ea typeface="+mj-ea"/>
                <a:cs typeface="+mj-cs"/>
              </a:rPr>
              <a:t>차 산업혁명과</a:t>
            </a:r>
            <a:endParaRPr lang="en-US" altLang="ko-KR" sz="800" b="1" kern="1000" spc="-70" dirty="0" smtClean="0">
              <a:ln>
                <a:solidFill>
                  <a:sysClr val="window" lastClr="FFFFFF">
                    <a:alpha val="0"/>
                  </a:sysClr>
                </a:solidFill>
              </a:ln>
              <a:solidFill>
                <a:schemeClr val="tx1"/>
              </a:solidFill>
              <a:latin typeface="+mn-ea"/>
              <a:ea typeface="+mj-ea"/>
              <a:cs typeface="+mj-cs"/>
            </a:endParaRPr>
          </a:p>
          <a:p>
            <a:r>
              <a:rPr lang="ko-KR" altLang="en-US" sz="800" b="1" kern="1000" spc="-70" dirty="0" smtClean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chemeClr val="tx1"/>
                </a:solidFill>
                <a:latin typeface="+mn-ea"/>
                <a:ea typeface="+mj-ea"/>
                <a:cs typeface="+mj-cs"/>
              </a:rPr>
              <a:t>창의성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1041089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74892" y="1808985"/>
            <a:ext cx="864724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74892" y="911205"/>
            <a:ext cx="864724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26749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C000-942F-463A-8EC5-40345FAF3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416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28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296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C000-942F-463A-8EC5-40345FAF3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759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C000-942F-463A-8EC5-40345FAF3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078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C000-942F-463A-8EC5-40345FAF3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026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058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C000-942F-463A-8EC5-40345FAF3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22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AC000-942F-463A-8EC5-40345FAF3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08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1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ws7XS7rVdEI&amp;t=726s" TargetMode="Externa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tYRfMzmWFU" TargetMode="External"/><Relationship Id="rId2" Type="http://schemas.openxmlformats.org/officeDocument/2006/relationships/hyperlink" Target="https://www.youtube.com/watch?v=ws7XS7rVdEI&amp;t=726s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affinelayer.com/pixsrv/" TargetMode="Externa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affinelayer.com/pixsrv/" TargetMode="Externa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affinelayer.com/pixsrv/" TargetMode="Externa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iog.ca/docs/Here-Be-Dragons_-Lessons-from-China%E2%80%99s-AI-Strategy.pdf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cs.stanford.edu/people/karpathy/convnetjs/demo/cifar10.html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dnet.co.kr/view/?no=20190329075555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BgiFrPs-x8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hyperlink" Target="https://flia.org/notice-state-council-issuing-new-generation-artificial-intelligence-development-plan/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-33868" y="1552135"/>
            <a:ext cx="12268200" cy="3794562"/>
            <a:chOff x="-33868" y="1552135"/>
            <a:chExt cx="12268200" cy="3794562"/>
          </a:xfrm>
        </p:grpSpPr>
        <p:pic>
          <p:nvPicPr>
            <p:cNvPr id="1027" name="Picture 3" descr="C:\0.김지연\2018년 2학기\김병기교수님_특강\AI_1476432726050.png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9" t="5895" r="325" b="40308"/>
            <a:stretch/>
          </p:blipFill>
          <p:spPr bwMode="auto">
            <a:xfrm flipH="1">
              <a:off x="-33868" y="1552135"/>
              <a:ext cx="12268200" cy="3794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직사각형 19"/>
            <p:cNvSpPr/>
            <p:nvPr/>
          </p:nvSpPr>
          <p:spPr>
            <a:xfrm>
              <a:off x="100941" y="1674422"/>
              <a:ext cx="11990118" cy="3549990"/>
            </a:xfrm>
            <a:prstGeom prst="rect">
              <a:avLst/>
            </a:prstGeom>
            <a:solidFill>
              <a:srgbClr val="FFFFFF">
                <a:alpha val="3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565593" y="2480225"/>
              <a:ext cx="11060815" cy="2592771"/>
              <a:chOff x="565593" y="2457788"/>
              <a:chExt cx="11060815" cy="2592771"/>
            </a:xfrm>
          </p:grpSpPr>
          <p:sp>
            <p:nvSpPr>
              <p:cNvPr id="12" name="제목 19"/>
              <p:cNvSpPr txBox="1">
                <a:spLocks/>
              </p:cNvSpPr>
              <p:nvPr/>
            </p:nvSpPr>
            <p:spPr>
              <a:xfrm>
                <a:off x="610750" y="2603851"/>
                <a:ext cx="10970501" cy="133750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ko-KR" sz="52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</a:rPr>
                  <a:t>4</a:t>
                </a:r>
                <a:r>
                  <a:rPr lang="ko-KR" altLang="en-US" sz="5200" b="1" dirty="0" err="1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</a:rPr>
                  <a:t>차산업혁명</a:t>
                </a:r>
                <a:r>
                  <a:rPr lang="en-US" altLang="ko-KR" sz="52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</a:rPr>
                  <a:t>, </a:t>
                </a:r>
                <a:r>
                  <a:rPr lang="ko-KR" altLang="en-US" sz="52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</a:rPr>
                  <a:t>인공지능</a:t>
                </a:r>
                <a:r>
                  <a:rPr lang="en-US" altLang="ko-KR" sz="52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</a:rPr>
                  <a:t>,</a:t>
                </a:r>
                <a:r>
                  <a:rPr lang="ko-KR" altLang="en-US" sz="52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</a:rPr>
                  <a:t> </a:t>
                </a:r>
                <a:r>
                  <a:rPr lang="ko-KR" altLang="en-US" sz="52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</a:rPr>
                  <a:t>창의성</a:t>
                </a:r>
                <a:endParaRPr lang="ko-KR" altLang="en-US" sz="39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endParaRPr>
              </a:p>
            </p:txBody>
          </p:sp>
          <p:sp>
            <p:nvSpPr>
              <p:cNvPr id="13" name="부제목 17"/>
              <p:cNvSpPr txBox="1">
                <a:spLocks/>
              </p:cNvSpPr>
              <p:nvPr/>
            </p:nvSpPr>
            <p:spPr>
              <a:xfrm>
                <a:off x="2084614" y="4313547"/>
                <a:ext cx="8022772" cy="73701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2000" b="1" dirty="0">
                    <a:solidFill>
                      <a:schemeClr val="bg1">
                        <a:lumMod val="85000"/>
                      </a:schemeClr>
                    </a:solidFill>
                    <a:latin typeface="+mn-ea"/>
                  </a:rPr>
                  <a:t>신라대학교 컴퓨터소프트웨어공학부 김병기 교수</a:t>
                </a:r>
                <a:endParaRPr lang="en-US" altLang="ko-KR" sz="2000" b="1" dirty="0">
                  <a:solidFill>
                    <a:schemeClr val="bg1">
                      <a:lumMod val="85000"/>
                    </a:schemeClr>
                  </a:solidFill>
                  <a:latin typeface="+mn-ea"/>
                </a:endParaRPr>
              </a:p>
              <a:p>
                <a:r>
                  <a:rPr lang="en-US" altLang="ko-KR" sz="2000" b="1" dirty="0">
                    <a:solidFill>
                      <a:schemeClr val="bg1">
                        <a:lumMod val="85000"/>
                      </a:schemeClr>
                    </a:solidFill>
                    <a:latin typeface="+mn-ea"/>
                  </a:rPr>
                  <a:t>(</a:t>
                </a:r>
                <a:r>
                  <a:rPr lang="ko-KR" altLang="en-US" sz="2000" b="1" dirty="0">
                    <a:solidFill>
                      <a:schemeClr val="bg1">
                        <a:lumMod val="85000"/>
                      </a:schemeClr>
                    </a:solidFill>
                    <a:latin typeface="+mn-ea"/>
                  </a:rPr>
                  <a:t>사</a:t>
                </a:r>
                <a:r>
                  <a:rPr lang="en-US" altLang="ko-KR" sz="2000" b="1" dirty="0">
                    <a:solidFill>
                      <a:schemeClr val="bg1">
                        <a:lumMod val="85000"/>
                      </a:schemeClr>
                    </a:solidFill>
                    <a:latin typeface="+mn-ea"/>
                  </a:rPr>
                  <a:t>)</a:t>
                </a:r>
                <a:r>
                  <a:rPr lang="ko-KR" altLang="en-US" sz="2000" b="1" dirty="0">
                    <a:solidFill>
                      <a:schemeClr val="bg1">
                        <a:lumMod val="85000"/>
                      </a:schemeClr>
                    </a:solidFill>
                    <a:latin typeface="+mn-ea"/>
                  </a:rPr>
                  <a:t>국제융합과학기술학회</a:t>
                </a:r>
                <a:r>
                  <a:rPr lang="en-US" altLang="ko-KR" sz="2000" b="1" dirty="0">
                    <a:solidFill>
                      <a:schemeClr val="bg1">
                        <a:lumMod val="85000"/>
                      </a:schemeClr>
                    </a:solidFill>
                    <a:latin typeface="+mn-ea"/>
                  </a:rPr>
                  <a:t>(IACST)</a:t>
                </a:r>
                <a:r>
                  <a:rPr lang="ko-KR" altLang="en-US" sz="2000" b="1" dirty="0">
                    <a:solidFill>
                      <a:schemeClr val="bg1">
                        <a:lumMod val="85000"/>
                      </a:schemeClr>
                    </a:solidFill>
                    <a:latin typeface="+mn-ea"/>
                  </a:rPr>
                  <a:t> </a:t>
                </a:r>
                <a:r>
                  <a:rPr lang="en-US" altLang="ko-KR" sz="2000" b="1" dirty="0" smtClean="0">
                    <a:solidFill>
                      <a:schemeClr val="bg1">
                        <a:lumMod val="85000"/>
                      </a:schemeClr>
                    </a:solidFill>
                    <a:latin typeface="+mn-ea"/>
                  </a:rPr>
                  <a:t>CEO</a:t>
                </a:r>
                <a:endPara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+mn-ea"/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>
                <a:off x="565593" y="2457788"/>
                <a:ext cx="11060815" cy="1630060"/>
                <a:chOff x="1892363" y="3049858"/>
                <a:chExt cx="5364480" cy="754563"/>
              </a:xfrm>
            </p:grpSpPr>
            <p:cxnSp>
              <p:nvCxnSpPr>
                <p:cNvPr id="15" name="직선 연결선 14"/>
                <p:cNvCxnSpPr/>
                <p:nvPr/>
              </p:nvCxnSpPr>
              <p:spPr>
                <a:xfrm>
                  <a:off x="1892363" y="3804421"/>
                  <a:ext cx="5364480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 15"/>
                <p:cNvCxnSpPr/>
                <p:nvPr/>
              </p:nvCxnSpPr>
              <p:spPr>
                <a:xfrm>
                  <a:off x="1892363" y="3049858"/>
                  <a:ext cx="5364480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8916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57200" y="332191"/>
            <a:ext cx="4203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Generative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Design Concept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54323" y="859005"/>
            <a:ext cx="1449567" cy="238363"/>
          </a:xfrm>
          <a:prstGeom prst="roundRect">
            <a:avLst/>
          </a:prstGeom>
          <a:solidFill>
            <a:srgbClr val="D092A7"/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Generative Design using GANs</a:t>
            </a:r>
          </a:p>
        </p:txBody>
      </p:sp>
      <p:sp>
        <p:nvSpPr>
          <p:cNvPr id="12" name="슬라이드 번호 개체 틀 25"/>
          <p:cNvSpPr txBox="1">
            <a:spLocks/>
          </p:cNvSpPr>
          <p:nvPr/>
        </p:nvSpPr>
        <p:spPr>
          <a:xfrm>
            <a:off x="11364066" y="6523876"/>
            <a:ext cx="392284" cy="18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56AC000-942F-463A-8EC5-40345FAF3BAA}" type="slidenum">
              <a:rPr lang="ko-KR" altLang="en-US" sz="900" smtClean="0">
                <a:latin typeface="Open Sans"/>
              </a:rPr>
              <a:pPr algn="ctr"/>
              <a:t>10</a:t>
            </a:fld>
            <a:endParaRPr lang="ko-KR" altLang="en-US" sz="900" dirty="0">
              <a:latin typeface="Open Sans"/>
            </a:endParaRPr>
          </a:p>
        </p:txBody>
      </p:sp>
      <p:sp>
        <p:nvSpPr>
          <p:cNvPr id="13" name="Rectangle 1"/>
          <p:cNvSpPr/>
          <p:nvPr/>
        </p:nvSpPr>
        <p:spPr>
          <a:xfrm>
            <a:off x="11499514" y="6738729"/>
            <a:ext cx="121388" cy="121388"/>
          </a:xfrm>
          <a:prstGeom prst="rect">
            <a:avLst/>
          </a:prstGeom>
          <a:solidFill>
            <a:srgbClr val="D09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11356" y="3429000"/>
            <a:ext cx="5263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hlinkClick r:id="rId2"/>
              </a:rPr>
              <a:t>Drone Chassis, https</a:t>
            </a:r>
            <a:r>
              <a:rPr lang="en-US" altLang="ko-KR" sz="1200" dirty="0">
                <a:hlinkClick r:id="rId2"/>
              </a:rPr>
              <a:t>://www.youtube.com/watch?v=ws7XS7rVdEI&amp;t=726s</a:t>
            </a:r>
            <a:endParaRPr lang="ko-KR" altLang="en-US" sz="1200" dirty="0"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85256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57200" y="332191"/>
            <a:ext cx="4203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Generative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Design Concept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54323" y="859005"/>
            <a:ext cx="1449567" cy="238363"/>
          </a:xfrm>
          <a:prstGeom prst="roundRect">
            <a:avLst/>
          </a:prstGeom>
          <a:solidFill>
            <a:srgbClr val="D092A7"/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Generative Design using GANs</a:t>
            </a:r>
          </a:p>
        </p:txBody>
      </p:sp>
      <p:sp>
        <p:nvSpPr>
          <p:cNvPr id="12" name="슬라이드 번호 개체 틀 25"/>
          <p:cNvSpPr txBox="1">
            <a:spLocks/>
          </p:cNvSpPr>
          <p:nvPr/>
        </p:nvSpPr>
        <p:spPr>
          <a:xfrm>
            <a:off x="11364066" y="6523876"/>
            <a:ext cx="392284" cy="18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56AC000-942F-463A-8EC5-40345FAF3BAA}" type="slidenum">
              <a:rPr lang="ko-KR" altLang="en-US" sz="900" smtClean="0">
                <a:latin typeface="Open Sans"/>
              </a:rPr>
              <a:pPr algn="ctr"/>
              <a:t>11</a:t>
            </a:fld>
            <a:endParaRPr lang="ko-KR" altLang="en-US" sz="900" dirty="0">
              <a:latin typeface="Open Sans"/>
            </a:endParaRPr>
          </a:p>
        </p:txBody>
      </p:sp>
      <p:sp>
        <p:nvSpPr>
          <p:cNvPr id="13" name="Rectangle 1"/>
          <p:cNvSpPr/>
          <p:nvPr/>
        </p:nvSpPr>
        <p:spPr>
          <a:xfrm>
            <a:off x="11499514" y="6738729"/>
            <a:ext cx="121388" cy="121388"/>
          </a:xfrm>
          <a:prstGeom prst="rect">
            <a:avLst/>
          </a:prstGeom>
          <a:solidFill>
            <a:srgbClr val="D09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995279" y="6447898"/>
            <a:ext cx="48279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hlinkClick r:id="rId2"/>
              </a:rPr>
              <a:t>Drone Chassis</a:t>
            </a:r>
            <a:r>
              <a:rPr lang="en-US" altLang="ko-KR" sz="1200" dirty="0" smtClean="0"/>
              <a:t>, </a:t>
            </a:r>
            <a:r>
              <a:rPr lang="en-US" altLang="ko-KR" sz="1200" dirty="0">
                <a:hlinkClick r:id="rId3"/>
              </a:rPr>
              <a:t>https://www.youtube.com/watch?v=CtYRfMzmWFU</a:t>
            </a:r>
            <a:endParaRPr lang="ko-KR" altLang="en-US" sz="1200" dirty="0">
              <a:latin typeface="Lato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394" y="1204805"/>
            <a:ext cx="9779672" cy="505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18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/>
          <p:cNvSpPr txBox="1">
            <a:spLocks/>
          </p:cNvSpPr>
          <p:nvPr/>
        </p:nvSpPr>
        <p:spPr>
          <a:xfrm>
            <a:off x="2023551" y="0"/>
            <a:ext cx="8069473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23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95279" y="6447898"/>
            <a:ext cx="59229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Lato"/>
              </a:rPr>
              <a:t>https://www.theverge.com/2018/10/25/18023266/ai-art-portrait-christies-obvious-sold</a:t>
            </a:r>
            <a:endParaRPr lang="ko-KR" altLang="en-US" sz="1200" dirty="0">
              <a:latin typeface="Lato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447" y="1251956"/>
            <a:ext cx="5569107" cy="48532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57200" y="332191"/>
            <a:ext cx="2127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GAN in AI Art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54323" y="859005"/>
            <a:ext cx="1449567" cy="238363"/>
          </a:xfrm>
          <a:prstGeom prst="roundRect">
            <a:avLst/>
          </a:prstGeom>
          <a:solidFill>
            <a:srgbClr val="D092A7"/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Generative Design using GANs</a:t>
            </a:r>
          </a:p>
        </p:txBody>
      </p:sp>
      <p:sp>
        <p:nvSpPr>
          <p:cNvPr id="10" name="슬라이드 번호 개체 틀 25"/>
          <p:cNvSpPr txBox="1">
            <a:spLocks/>
          </p:cNvSpPr>
          <p:nvPr/>
        </p:nvSpPr>
        <p:spPr>
          <a:xfrm>
            <a:off x="11364066" y="6523876"/>
            <a:ext cx="392284" cy="18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56AC000-942F-463A-8EC5-40345FAF3BAA}" type="slidenum">
              <a:rPr lang="ko-KR" altLang="en-US" sz="900" smtClean="0">
                <a:latin typeface="Open Sans"/>
              </a:rPr>
              <a:pPr algn="ctr"/>
              <a:t>12</a:t>
            </a:fld>
            <a:endParaRPr lang="ko-KR" altLang="en-US" sz="900" dirty="0">
              <a:latin typeface="Open Sans"/>
            </a:endParaRPr>
          </a:p>
        </p:txBody>
      </p:sp>
      <p:sp>
        <p:nvSpPr>
          <p:cNvPr id="11" name="Rectangle 1"/>
          <p:cNvSpPr/>
          <p:nvPr/>
        </p:nvSpPr>
        <p:spPr>
          <a:xfrm>
            <a:off x="11499514" y="6738729"/>
            <a:ext cx="121388" cy="121388"/>
          </a:xfrm>
          <a:prstGeom prst="rect">
            <a:avLst/>
          </a:prstGeom>
          <a:solidFill>
            <a:srgbClr val="D09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58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/>
          <p:cNvSpPr txBox="1">
            <a:spLocks/>
          </p:cNvSpPr>
          <p:nvPr/>
        </p:nvSpPr>
        <p:spPr>
          <a:xfrm>
            <a:off x="2023551" y="0"/>
            <a:ext cx="8069473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23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28009" y="3152001"/>
            <a:ext cx="2260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hlinkClick r:id="rId2"/>
              </a:rPr>
              <a:t>https://affinelayer.com/pixsrv/</a:t>
            </a:r>
            <a:endParaRPr lang="ko-KR" altLang="en-US" sz="1200" dirty="0">
              <a:latin typeface="Lat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332191"/>
            <a:ext cx="2127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GAN in AI Art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54323" y="859005"/>
            <a:ext cx="1449567" cy="238363"/>
          </a:xfrm>
          <a:prstGeom prst="roundRect">
            <a:avLst/>
          </a:prstGeom>
          <a:solidFill>
            <a:srgbClr val="D092A7"/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Generative Design using GANs</a:t>
            </a:r>
          </a:p>
        </p:txBody>
      </p:sp>
      <p:sp>
        <p:nvSpPr>
          <p:cNvPr id="10" name="슬라이드 번호 개체 틀 25"/>
          <p:cNvSpPr txBox="1">
            <a:spLocks/>
          </p:cNvSpPr>
          <p:nvPr/>
        </p:nvSpPr>
        <p:spPr>
          <a:xfrm>
            <a:off x="11364066" y="6523876"/>
            <a:ext cx="392284" cy="18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56AC000-942F-463A-8EC5-40345FAF3BAA}" type="slidenum">
              <a:rPr lang="ko-KR" altLang="en-US" sz="900" smtClean="0">
                <a:latin typeface="Open Sans"/>
              </a:rPr>
              <a:pPr algn="ctr"/>
              <a:t>13</a:t>
            </a:fld>
            <a:endParaRPr lang="ko-KR" altLang="en-US" sz="900" dirty="0">
              <a:latin typeface="Open Sans"/>
            </a:endParaRPr>
          </a:p>
        </p:txBody>
      </p:sp>
      <p:sp>
        <p:nvSpPr>
          <p:cNvPr id="11" name="Rectangle 1"/>
          <p:cNvSpPr/>
          <p:nvPr/>
        </p:nvSpPr>
        <p:spPr>
          <a:xfrm>
            <a:off x="11499514" y="6738729"/>
            <a:ext cx="121388" cy="121388"/>
          </a:xfrm>
          <a:prstGeom prst="rect">
            <a:avLst/>
          </a:prstGeom>
          <a:solidFill>
            <a:srgbClr val="D09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7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/>
          <p:cNvSpPr txBox="1">
            <a:spLocks/>
          </p:cNvSpPr>
          <p:nvPr/>
        </p:nvSpPr>
        <p:spPr>
          <a:xfrm>
            <a:off x="2023551" y="0"/>
            <a:ext cx="8069473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23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28009" y="3152001"/>
            <a:ext cx="2260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hlinkClick r:id="rId2"/>
              </a:rPr>
              <a:t>https://affinelayer.com/pixsrv/</a:t>
            </a:r>
            <a:endParaRPr lang="ko-KR" altLang="en-US" sz="1200" dirty="0">
              <a:latin typeface="Lat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332191"/>
            <a:ext cx="2127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GAN in AI Art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54323" y="859005"/>
            <a:ext cx="1449567" cy="238363"/>
          </a:xfrm>
          <a:prstGeom prst="roundRect">
            <a:avLst/>
          </a:prstGeom>
          <a:solidFill>
            <a:srgbClr val="D092A7"/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Generative Design using GANs</a:t>
            </a:r>
          </a:p>
        </p:txBody>
      </p:sp>
      <p:sp>
        <p:nvSpPr>
          <p:cNvPr id="10" name="슬라이드 번호 개체 틀 25"/>
          <p:cNvSpPr txBox="1">
            <a:spLocks/>
          </p:cNvSpPr>
          <p:nvPr/>
        </p:nvSpPr>
        <p:spPr>
          <a:xfrm>
            <a:off x="11364066" y="6523876"/>
            <a:ext cx="392284" cy="18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56AC000-942F-463A-8EC5-40345FAF3BAA}" type="slidenum">
              <a:rPr lang="ko-KR" altLang="en-US" sz="900" smtClean="0">
                <a:latin typeface="Open Sans"/>
              </a:rPr>
              <a:pPr algn="ctr"/>
              <a:t>14</a:t>
            </a:fld>
            <a:endParaRPr lang="ko-KR" altLang="en-US" sz="900" dirty="0">
              <a:latin typeface="Open Sans"/>
            </a:endParaRPr>
          </a:p>
        </p:txBody>
      </p:sp>
      <p:sp>
        <p:nvSpPr>
          <p:cNvPr id="11" name="Rectangle 1"/>
          <p:cNvSpPr/>
          <p:nvPr/>
        </p:nvSpPr>
        <p:spPr>
          <a:xfrm>
            <a:off x="11499514" y="6738729"/>
            <a:ext cx="121388" cy="121388"/>
          </a:xfrm>
          <a:prstGeom prst="rect">
            <a:avLst/>
          </a:prstGeom>
          <a:solidFill>
            <a:srgbClr val="D09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2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/>
          <p:cNvSpPr txBox="1">
            <a:spLocks/>
          </p:cNvSpPr>
          <p:nvPr/>
        </p:nvSpPr>
        <p:spPr>
          <a:xfrm>
            <a:off x="2023551" y="0"/>
            <a:ext cx="8069473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23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04414" y="3075434"/>
            <a:ext cx="2260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hlinkClick r:id="rId2"/>
              </a:rPr>
              <a:t>https://affinelayer.com/pixsrv/</a:t>
            </a:r>
            <a:endParaRPr lang="ko-KR" altLang="en-US" sz="1200" dirty="0">
              <a:latin typeface="Lat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332191"/>
            <a:ext cx="2127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GAN in AI Art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54323" y="859005"/>
            <a:ext cx="1449567" cy="238363"/>
          </a:xfrm>
          <a:prstGeom prst="roundRect">
            <a:avLst/>
          </a:prstGeom>
          <a:solidFill>
            <a:srgbClr val="D092A7"/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Generative Design using GANs</a:t>
            </a:r>
          </a:p>
        </p:txBody>
      </p:sp>
      <p:sp>
        <p:nvSpPr>
          <p:cNvPr id="10" name="슬라이드 번호 개체 틀 25"/>
          <p:cNvSpPr txBox="1">
            <a:spLocks/>
          </p:cNvSpPr>
          <p:nvPr/>
        </p:nvSpPr>
        <p:spPr>
          <a:xfrm>
            <a:off x="11364066" y="6523876"/>
            <a:ext cx="392284" cy="18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56AC000-942F-463A-8EC5-40345FAF3BAA}" type="slidenum">
              <a:rPr lang="ko-KR" altLang="en-US" sz="900" smtClean="0">
                <a:latin typeface="Open Sans"/>
              </a:rPr>
              <a:pPr algn="ctr"/>
              <a:t>15</a:t>
            </a:fld>
            <a:endParaRPr lang="ko-KR" altLang="en-US" sz="900" dirty="0">
              <a:latin typeface="Open Sans"/>
            </a:endParaRPr>
          </a:p>
        </p:txBody>
      </p:sp>
      <p:sp>
        <p:nvSpPr>
          <p:cNvPr id="11" name="Rectangle 1"/>
          <p:cNvSpPr/>
          <p:nvPr/>
        </p:nvSpPr>
        <p:spPr>
          <a:xfrm>
            <a:off x="11499514" y="6738729"/>
            <a:ext cx="121388" cy="121388"/>
          </a:xfrm>
          <a:prstGeom prst="rect">
            <a:avLst/>
          </a:prstGeom>
          <a:solidFill>
            <a:srgbClr val="D09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/>
          <p:cNvSpPr txBox="1">
            <a:spLocks/>
          </p:cNvSpPr>
          <p:nvPr/>
        </p:nvSpPr>
        <p:spPr>
          <a:xfrm>
            <a:off x="2061263" y="0"/>
            <a:ext cx="8069473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23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73104" y="6371698"/>
            <a:ext cx="80457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err="1" smtClean="0">
                <a:latin typeface="Lato"/>
              </a:rPr>
              <a:t>FashionGAN</a:t>
            </a:r>
            <a:r>
              <a:rPr lang="en-US" altLang="ko-KR" sz="1200" dirty="0" smtClean="0">
                <a:latin typeface="Lato"/>
              </a:rPr>
              <a:t>: Display your fashion design using Conditional Generative Adversarial Nets, by Y.R. Cui et. Al, 2018</a:t>
            </a:r>
            <a:endParaRPr lang="en-US" altLang="ko-KR" sz="1200" dirty="0">
              <a:latin typeface="Lato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793" y="2165895"/>
            <a:ext cx="8084414" cy="29289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57200" y="332191"/>
            <a:ext cx="4062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GAN in Fashion Design (1)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54323" y="859005"/>
            <a:ext cx="1449567" cy="238363"/>
          </a:xfrm>
          <a:prstGeom prst="roundRect">
            <a:avLst/>
          </a:prstGeom>
          <a:solidFill>
            <a:srgbClr val="D092A7"/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Generative Design using GANs</a:t>
            </a:r>
          </a:p>
        </p:txBody>
      </p:sp>
      <p:sp>
        <p:nvSpPr>
          <p:cNvPr id="10" name="슬라이드 번호 개체 틀 25"/>
          <p:cNvSpPr txBox="1">
            <a:spLocks/>
          </p:cNvSpPr>
          <p:nvPr/>
        </p:nvSpPr>
        <p:spPr>
          <a:xfrm>
            <a:off x="11364066" y="6523876"/>
            <a:ext cx="392284" cy="18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56AC000-942F-463A-8EC5-40345FAF3BAA}" type="slidenum">
              <a:rPr lang="ko-KR" altLang="en-US" sz="900" smtClean="0">
                <a:latin typeface="Open Sans"/>
              </a:rPr>
              <a:pPr algn="ctr"/>
              <a:t>16</a:t>
            </a:fld>
            <a:endParaRPr lang="ko-KR" altLang="en-US" sz="900" dirty="0">
              <a:latin typeface="Open Sans"/>
            </a:endParaRPr>
          </a:p>
        </p:txBody>
      </p:sp>
      <p:sp>
        <p:nvSpPr>
          <p:cNvPr id="11" name="Rectangle 1"/>
          <p:cNvSpPr/>
          <p:nvPr/>
        </p:nvSpPr>
        <p:spPr>
          <a:xfrm>
            <a:off x="11499514" y="6738729"/>
            <a:ext cx="121388" cy="121388"/>
          </a:xfrm>
          <a:prstGeom prst="rect">
            <a:avLst/>
          </a:prstGeom>
          <a:solidFill>
            <a:srgbClr val="D09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03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/>
          <p:cNvSpPr txBox="1">
            <a:spLocks/>
          </p:cNvSpPr>
          <p:nvPr/>
        </p:nvSpPr>
        <p:spPr>
          <a:xfrm>
            <a:off x="2061263" y="0"/>
            <a:ext cx="8069473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23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8873" y="6454245"/>
            <a:ext cx="8934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Lato"/>
              </a:rPr>
              <a:t>Toward AI fashion design: An Attribute-GAN model for clothing match, by </a:t>
            </a:r>
            <a:r>
              <a:rPr lang="en-US" altLang="ko-KR" sz="1200" dirty="0" err="1" smtClean="0">
                <a:latin typeface="Lato"/>
              </a:rPr>
              <a:t>Linlin</a:t>
            </a:r>
            <a:r>
              <a:rPr lang="en-US" altLang="ko-KR" sz="1200" dirty="0" smtClean="0">
                <a:latin typeface="Lato"/>
              </a:rPr>
              <a:t> Liu, 2019</a:t>
            </a:r>
            <a:endParaRPr lang="en-US" altLang="ko-KR" sz="1200" dirty="0">
              <a:latin typeface="Lato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59" y="1353848"/>
            <a:ext cx="7729682" cy="47562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57200" y="332191"/>
            <a:ext cx="3977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GAN in Fashion Design(2)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54323" y="859005"/>
            <a:ext cx="1449567" cy="238363"/>
          </a:xfrm>
          <a:prstGeom prst="roundRect">
            <a:avLst/>
          </a:prstGeom>
          <a:solidFill>
            <a:srgbClr val="D092A7"/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Generative Design using GANs</a:t>
            </a:r>
          </a:p>
        </p:txBody>
      </p:sp>
      <p:sp>
        <p:nvSpPr>
          <p:cNvPr id="10" name="슬라이드 번호 개체 틀 25"/>
          <p:cNvSpPr txBox="1">
            <a:spLocks/>
          </p:cNvSpPr>
          <p:nvPr/>
        </p:nvSpPr>
        <p:spPr>
          <a:xfrm>
            <a:off x="11364066" y="6523876"/>
            <a:ext cx="392284" cy="18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56AC000-942F-463A-8EC5-40345FAF3BAA}" type="slidenum">
              <a:rPr lang="ko-KR" altLang="en-US" sz="900" smtClean="0">
                <a:latin typeface="Open Sans"/>
              </a:rPr>
              <a:pPr algn="ctr"/>
              <a:t>17</a:t>
            </a:fld>
            <a:endParaRPr lang="ko-KR" altLang="en-US" sz="900" dirty="0">
              <a:latin typeface="Open Sans"/>
            </a:endParaRPr>
          </a:p>
        </p:txBody>
      </p:sp>
      <p:sp>
        <p:nvSpPr>
          <p:cNvPr id="11" name="Rectangle 1"/>
          <p:cNvSpPr/>
          <p:nvPr/>
        </p:nvSpPr>
        <p:spPr>
          <a:xfrm>
            <a:off x="11499514" y="6738729"/>
            <a:ext cx="121388" cy="121388"/>
          </a:xfrm>
          <a:prstGeom prst="rect">
            <a:avLst/>
          </a:prstGeom>
          <a:solidFill>
            <a:srgbClr val="D09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36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/>
          <p:cNvSpPr txBox="1">
            <a:spLocks/>
          </p:cNvSpPr>
          <p:nvPr/>
        </p:nvSpPr>
        <p:spPr>
          <a:xfrm>
            <a:off x="1722596" y="48630"/>
            <a:ext cx="890307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23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4546" y="6377801"/>
            <a:ext cx="11022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Lato"/>
              </a:rPr>
              <a:t>Learning to Discover Cross-Domain Relations with Generative Adversarial </a:t>
            </a:r>
            <a:r>
              <a:rPr lang="en-US" altLang="ko-KR" sz="1200" dirty="0" smtClean="0">
                <a:latin typeface="Lato"/>
              </a:rPr>
              <a:t>Networks, by </a:t>
            </a:r>
            <a:r>
              <a:rPr lang="en-US" altLang="ko-KR" sz="1200" dirty="0" err="1" smtClean="0">
                <a:latin typeface="Lato"/>
              </a:rPr>
              <a:t>Taeksoo</a:t>
            </a:r>
            <a:r>
              <a:rPr lang="en-US" altLang="ko-KR" sz="1200" dirty="0" smtClean="0">
                <a:latin typeface="Lato"/>
              </a:rPr>
              <a:t> Kim et. al</a:t>
            </a:r>
            <a:endParaRPr lang="ko-KR" altLang="en-US" sz="1200" dirty="0">
              <a:latin typeface="Lato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164" y="1135816"/>
            <a:ext cx="3787390" cy="49915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그룹 1"/>
          <p:cNvGrpSpPr/>
          <p:nvPr/>
        </p:nvGrpSpPr>
        <p:grpSpPr>
          <a:xfrm>
            <a:off x="6662352" y="1488202"/>
            <a:ext cx="4252732" cy="4030487"/>
            <a:chOff x="6662352" y="1488202"/>
            <a:chExt cx="4252732" cy="4030487"/>
          </a:xfrm>
        </p:grpSpPr>
        <p:sp>
          <p:nvSpPr>
            <p:cNvPr id="12" name="TextBox 11"/>
            <p:cNvSpPr txBox="1"/>
            <p:nvPr/>
          </p:nvSpPr>
          <p:spPr>
            <a:xfrm>
              <a:off x="7779467" y="5241690"/>
              <a:ext cx="2018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latin typeface="Lato"/>
                </a:rPr>
                <a:t>Edges to photo experiment</a:t>
              </a:r>
              <a:endParaRPr lang="ko-KR" altLang="en-US" sz="1200" dirty="0">
                <a:latin typeface="Lato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62352" y="1488202"/>
              <a:ext cx="4252732" cy="358608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8" name="TextBox 7"/>
          <p:cNvSpPr txBox="1"/>
          <p:nvPr/>
        </p:nvSpPr>
        <p:spPr>
          <a:xfrm>
            <a:off x="457200" y="332191"/>
            <a:ext cx="6083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GAN to Discover Cross-domain Relation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54323" y="859005"/>
            <a:ext cx="1449567" cy="238363"/>
          </a:xfrm>
          <a:prstGeom prst="roundRect">
            <a:avLst/>
          </a:prstGeom>
          <a:solidFill>
            <a:srgbClr val="D092A7"/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Generative Design using GANs</a:t>
            </a:r>
          </a:p>
        </p:txBody>
      </p:sp>
      <p:sp>
        <p:nvSpPr>
          <p:cNvPr id="11" name="슬라이드 번호 개체 틀 25"/>
          <p:cNvSpPr txBox="1">
            <a:spLocks/>
          </p:cNvSpPr>
          <p:nvPr/>
        </p:nvSpPr>
        <p:spPr>
          <a:xfrm>
            <a:off x="11364066" y="6523876"/>
            <a:ext cx="392284" cy="18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56AC000-942F-463A-8EC5-40345FAF3BAA}" type="slidenum">
              <a:rPr lang="ko-KR" altLang="en-US" sz="900" smtClean="0">
                <a:latin typeface="Open Sans"/>
              </a:rPr>
              <a:pPr algn="ctr"/>
              <a:t>18</a:t>
            </a:fld>
            <a:endParaRPr lang="ko-KR" altLang="en-US" sz="900" dirty="0">
              <a:latin typeface="Open Sans"/>
            </a:endParaRPr>
          </a:p>
        </p:txBody>
      </p:sp>
      <p:sp>
        <p:nvSpPr>
          <p:cNvPr id="15" name="Rectangle 1"/>
          <p:cNvSpPr/>
          <p:nvPr/>
        </p:nvSpPr>
        <p:spPr>
          <a:xfrm>
            <a:off x="11499514" y="6738729"/>
            <a:ext cx="121388" cy="121388"/>
          </a:xfrm>
          <a:prstGeom prst="rect">
            <a:avLst/>
          </a:prstGeom>
          <a:solidFill>
            <a:srgbClr val="D09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8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/>
          <p:cNvSpPr txBox="1">
            <a:spLocks/>
          </p:cNvSpPr>
          <p:nvPr/>
        </p:nvSpPr>
        <p:spPr>
          <a:xfrm>
            <a:off x="2061263" y="67222"/>
            <a:ext cx="8069473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23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4546" y="6403201"/>
            <a:ext cx="11022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Lato"/>
              </a:rPr>
              <a:t>DESIGN AUTOMATION BY INTEGRATING GENERATIVE ADVERSARIAL </a:t>
            </a:r>
            <a:r>
              <a:rPr lang="en-US" altLang="ko-KR" sz="1200" dirty="0" smtClean="0">
                <a:latin typeface="Lato"/>
              </a:rPr>
              <a:t>NETWORKS AND </a:t>
            </a:r>
            <a:r>
              <a:rPr lang="en-US" altLang="ko-KR" sz="1200" dirty="0">
                <a:latin typeface="Lato"/>
              </a:rPr>
              <a:t>TOPOLOGY OPTIMIZATION </a:t>
            </a:r>
            <a:r>
              <a:rPr lang="en-US" altLang="ko-KR" sz="1200" dirty="0" smtClean="0">
                <a:latin typeface="Lato"/>
              </a:rPr>
              <a:t>. By </a:t>
            </a:r>
            <a:r>
              <a:rPr lang="en-US" altLang="ko-KR" sz="1200" dirty="0" err="1" smtClean="0">
                <a:latin typeface="Lato"/>
              </a:rPr>
              <a:t>Sangeun</a:t>
            </a:r>
            <a:r>
              <a:rPr lang="en-US" altLang="ko-KR" sz="1200" dirty="0" smtClean="0">
                <a:latin typeface="Lato"/>
              </a:rPr>
              <a:t> Oh et. Al, 2018</a:t>
            </a:r>
            <a:endParaRPr lang="ko-KR" altLang="en-US" sz="1200" dirty="0">
              <a:latin typeface="Lato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35823" y="1210092"/>
            <a:ext cx="4965088" cy="4778159"/>
            <a:chOff x="1135823" y="1210092"/>
            <a:chExt cx="4965088" cy="477815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5823" y="1210092"/>
              <a:ext cx="4965088" cy="4428067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1958297" y="5711252"/>
              <a:ext cx="332014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dirty="0">
                  <a:latin typeface="Lato"/>
                </a:rPr>
                <a:t>128x128 wheel designs after 240,000 iteration</a:t>
              </a:r>
              <a:endParaRPr lang="ko-KR" altLang="en-US" sz="1200" dirty="0">
                <a:latin typeface="Lato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864611" y="1210092"/>
            <a:ext cx="4246802" cy="1934812"/>
            <a:chOff x="6966967" y="1193799"/>
            <a:chExt cx="4246802" cy="193481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66967" y="1193799"/>
              <a:ext cx="4246802" cy="1585762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502434" y="2851612"/>
              <a:ext cx="31758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latin typeface="Lato"/>
                </a:rPr>
                <a:t>Post-processing using topology optimization</a:t>
              </a:r>
              <a:endParaRPr lang="ko-KR" altLang="en-US" sz="1200" dirty="0">
                <a:latin typeface="Lato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718369" y="3513454"/>
            <a:ext cx="4539286" cy="2603285"/>
            <a:chOff x="6953319" y="3513454"/>
            <a:chExt cx="4539286" cy="260328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3319" y="3513454"/>
              <a:ext cx="4539286" cy="223970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258322" y="5839740"/>
              <a:ext cx="39292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latin typeface="Lato"/>
                </a:rPr>
                <a:t>Result with and w/o predefined(cyclic symmetry) image</a:t>
              </a:r>
              <a:endParaRPr lang="ko-KR" altLang="en-US" sz="1200" dirty="0">
                <a:latin typeface="Lato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57200" y="332191"/>
            <a:ext cx="3945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GAN in Car-Wheel Design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54323" y="859005"/>
            <a:ext cx="1449567" cy="238363"/>
          </a:xfrm>
          <a:prstGeom prst="roundRect">
            <a:avLst/>
          </a:prstGeom>
          <a:solidFill>
            <a:srgbClr val="D092A7"/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Generative Design using GANs</a:t>
            </a:r>
          </a:p>
        </p:txBody>
      </p:sp>
      <p:sp>
        <p:nvSpPr>
          <p:cNvPr id="16" name="슬라이드 번호 개체 틀 25"/>
          <p:cNvSpPr txBox="1">
            <a:spLocks/>
          </p:cNvSpPr>
          <p:nvPr/>
        </p:nvSpPr>
        <p:spPr>
          <a:xfrm>
            <a:off x="11364066" y="6523876"/>
            <a:ext cx="392284" cy="18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56AC000-942F-463A-8EC5-40345FAF3BAA}" type="slidenum">
              <a:rPr lang="ko-KR" altLang="en-US" sz="900" smtClean="0">
                <a:latin typeface="Open Sans"/>
              </a:rPr>
              <a:pPr algn="ctr"/>
              <a:t>19</a:t>
            </a:fld>
            <a:endParaRPr lang="ko-KR" altLang="en-US" sz="900" dirty="0">
              <a:latin typeface="Open Sans"/>
            </a:endParaRPr>
          </a:p>
        </p:txBody>
      </p:sp>
      <p:sp>
        <p:nvSpPr>
          <p:cNvPr id="17" name="Rectangle 1"/>
          <p:cNvSpPr/>
          <p:nvPr/>
        </p:nvSpPr>
        <p:spPr>
          <a:xfrm>
            <a:off x="11499514" y="6738729"/>
            <a:ext cx="121388" cy="121388"/>
          </a:xfrm>
          <a:prstGeom prst="rect">
            <a:avLst/>
          </a:prstGeom>
          <a:solidFill>
            <a:srgbClr val="D09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6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062181" y="0"/>
            <a:ext cx="11129819" cy="6858000"/>
          </a:xfrm>
          <a:prstGeom prst="rect">
            <a:avLst/>
          </a:prstGeom>
          <a:solidFill>
            <a:srgbClr val="373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2"/>
          <p:cNvSpPr txBox="1">
            <a:spLocks/>
          </p:cNvSpPr>
          <p:nvPr/>
        </p:nvSpPr>
        <p:spPr>
          <a:xfrm>
            <a:off x="1030931" y="706438"/>
            <a:ext cx="9140182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간략 소개</a:t>
            </a:r>
            <a:endParaRPr lang="ko-KR" altLang="en-US" sz="3200" b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제목 2"/>
          <p:cNvSpPr txBox="1">
            <a:spLocks/>
          </p:cNvSpPr>
          <p:nvPr/>
        </p:nvSpPr>
        <p:spPr>
          <a:xfrm>
            <a:off x="6764594" y="2272029"/>
            <a:ext cx="5243257" cy="3989286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CEO</a:t>
            </a:r>
            <a:r>
              <a:rPr lang="en-US" altLang="ko-KR" sz="1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IACST (http://iacst.org</a:t>
            </a:r>
            <a:r>
              <a:rPr lang="en-US" altLang="ko-KR" sz="1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571500" indent="-5715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Convergence for Academy Disciplines</a:t>
            </a:r>
          </a:p>
          <a:p>
            <a:pPr marL="571500" indent="-571500" algn="l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en-US" altLang="ko-KR" sz="2400" b="1" dirty="0" smtClean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571500" indent="-5715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Current Projects</a:t>
            </a:r>
          </a:p>
          <a:p>
            <a:pPr algn="l">
              <a:lnSpc>
                <a:spcPct val="160000"/>
              </a:lnSpc>
            </a:pPr>
            <a:r>
              <a:rPr lang="en-US" altLang="ko-KR" sz="14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      :  AI Education Platform for Children (Scratch4AI)</a:t>
            </a:r>
          </a:p>
          <a:p>
            <a:pPr algn="l">
              <a:lnSpc>
                <a:spcPct val="16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     :  Coding(STEMH) Education with Smart(AI) Toy</a:t>
            </a:r>
          </a:p>
          <a:p>
            <a:pPr algn="l">
              <a:lnSpc>
                <a:spcPct val="160000"/>
              </a:lnSpc>
            </a:pPr>
            <a:r>
              <a:rPr lang="en-US" altLang="ko-KR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:  International Creative Coding/Make Certificate(ICCC)</a:t>
            </a:r>
          </a:p>
        </p:txBody>
      </p:sp>
      <p:sp>
        <p:nvSpPr>
          <p:cNvPr id="11" name="제목 2"/>
          <p:cNvSpPr txBox="1">
            <a:spLocks/>
          </p:cNvSpPr>
          <p:nvPr/>
        </p:nvSpPr>
        <p:spPr>
          <a:xfrm>
            <a:off x="1030931" y="2272029"/>
            <a:ext cx="4976170" cy="3792221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800" u="sng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Professor</a:t>
            </a:r>
            <a:r>
              <a:rPr lang="en-US" altLang="ko-KR" sz="18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in AI fields, Silla Univ. (1995~)</a:t>
            </a:r>
          </a:p>
          <a:p>
            <a:pPr algn="l">
              <a:lnSpc>
                <a:spcPct val="16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    :  AI, Image Processing, Pattern Recognition, </a:t>
            </a:r>
          </a:p>
          <a:p>
            <a:pPr algn="l">
              <a:lnSpc>
                <a:spcPct val="16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       Web Development</a:t>
            </a:r>
          </a:p>
          <a:p>
            <a:pPr algn="l">
              <a:lnSpc>
                <a:spcPct val="160000"/>
              </a:lnSpc>
            </a:pPr>
            <a:endParaRPr lang="en-US" altLang="ko-KR" sz="1400" dirty="0" smtClean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571500" indent="-5715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8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Maker</a:t>
            </a:r>
            <a:r>
              <a:rPr lang="en-US" altLang="ko-KR" sz="1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Intelligent Services</a:t>
            </a:r>
            <a:endParaRPr lang="en-US" altLang="ko-KR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60000"/>
              </a:lnSpc>
            </a:pPr>
            <a:r>
              <a:rPr lang="en-US" altLang="ko-KR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:  Healthcare for local Government, </a:t>
            </a:r>
          </a:p>
          <a:p>
            <a:pPr algn="l">
              <a:lnSpc>
                <a:spcPct val="16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Personalized Learning &amp; Management System(Univ.)</a:t>
            </a:r>
          </a:p>
          <a:p>
            <a:pPr algn="l">
              <a:lnSpc>
                <a:spcPct val="16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LMS for Creative Coding  </a:t>
            </a:r>
          </a:p>
        </p:txBody>
      </p:sp>
      <p:cxnSp>
        <p:nvCxnSpPr>
          <p:cNvPr id="12" name="Straight Connector 70"/>
          <p:cNvCxnSpPr/>
          <p:nvPr/>
        </p:nvCxnSpPr>
        <p:spPr>
          <a:xfrm>
            <a:off x="1062181" y="1478279"/>
            <a:ext cx="1626665" cy="158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85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/>
          <p:nvPr/>
        </p:nvSpPr>
        <p:spPr>
          <a:xfrm>
            <a:off x="5562858" y="1302506"/>
            <a:ext cx="2124432" cy="1701896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280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65662" y="1484118"/>
            <a:ext cx="1924254" cy="1084912"/>
          </a:xfrm>
          <a:prstGeom prst="rect">
            <a:avLst/>
          </a:prstGeom>
          <a:solidFill>
            <a:schemeClr val="accent3"/>
          </a:solidFill>
        </p:spPr>
        <p:txBody>
          <a:bodyPr wrap="square" lIns="0" tIns="0" rIns="0" bIns="0" rtlCol="1" anchor="t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ko-KR" altLang="en-US" b="1" dirty="0" smtClean="0"/>
              <a:t>교통</a:t>
            </a:r>
            <a:endParaRPr lang="en-US" b="1" dirty="0" smtClean="0">
              <a:solidFill>
                <a:srgbClr val="1E2D3C"/>
              </a:solidFill>
              <a:latin typeface="+mn-ea"/>
              <a:cs typeface="Open Sans" pitchFamily="34" charset="0"/>
            </a:endParaRPr>
          </a:p>
          <a:p>
            <a:pPr algn="ctr">
              <a:lnSpc>
                <a:spcPct val="150000"/>
              </a:lnSpc>
              <a:spcAft>
                <a:spcPts val="300"/>
              </a:spcAft>
            </a:pPr>
            <a:r>
              <a:rPr lang="ko-KR" altLang="en-US" sz="1200" dirty="0" smtClean="0"/>
              <a:t>자율주행자동차</a:t>
            </a:r>
            <a:endParaRPr lang="en-US" altLang="ko-KR" sz="1200" dirty="0" smtClean="0"/>
          </a:p>
          <a:p>
            <a:pPr algn="ctr">
              <a:lnSpc>
                <a:spcPct val="150000"/>
              </a:lnSpc>
              <a:spcAft>
                <a:spcPts val="300"/>
              </a:spcAft>
            </a:pPr>
            <a:r>
              <a:rPr lang="en-US" sz="1200" dirty="0" smtClean="0">
                <a:solidFill>
                  <a:srgbClr val="1E2D3C"/>
                </a:solidFill>
                <a:latin typeface="+mn-ea"/>
                <a:cs typeface="Open Sans" pitchFamily="34" charset="0"/>
              </a:rPr>
              <a:t>Smart </a:t>
            </a:r>
            <a:r>
              <a:rPr lang="ko-KR" altLang="en-US" sz="1200" dirty="0" smtClean="0">
                <a:solidFill>
                  <a:srgbClr val="1E2D3C"/>
                </a:solidFill>
                <a:latin typeface="+mn-ea"/>
                <a:cs typeface="Open Sans" pitchFamily="34" charset="0"/>
              </a:rPr>
              <a:t>교통흐름 제어</a:t>
            </a:r>
            <a:endParaRPr lang="en-US" sz="1100" dirty="0" smtClean="0">
              <a:solidFill>
                <a:srgbClr val="1E2D3C"/>
              </a:solidFill>
              <a:latin typeface="+mn-ea"/>
              <a:cs typeface="Open Sans" pitchFamily="34" charset="0"/>
            </a:endParaRPr>
          </a:p>
        </p:txBody>
      </p:sp>
      <p:sp>
        <p:nvSpPr>
          <p:cNvPr id="11" name="Rectangle 19"/>
          <p:cNvSpPr/>
          <p:nvPr/>
        </p:nvSpPr>
        <p:spPr>
          <a:xfrm>
            <a:off x="3407162" y="1302506"/>
            <a:ext cx="2124432" cy="1701896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280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00665" y="1484120"/>
            <a:ext cx="1924254" cy="1323439"/>
          </a:xfrm>
          <a:prstGeom prst="rect">
            <a:avLst/>
          </a:prstGeom>
          <a:noFill/>
        </p:spPr>
        <p:txBody>
          <a:bodyPr wrap="square" lIns="0" tIns="0" rIns="0" bIns="0" rtlCol="1" anchor="t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ko-KR" altLang="en-US" b="1" dirty="0" smtClean="0"/>
              <a:t>제약</a:t>
            </a:r>
            <a:endParaRPr lang="en-US" b="1" dirty="0" smtClean="0">
              <a:solidFill>
                <a:srgbClr val="1E2D3C"/>
              </a:solidFill>
              <a:latin typeface="+mn-ea"/>
              <a:cs typeface="Open Sans" pitchFamily="34" charset="0"/>
            </a:endParaRPr>
          </a:p>
          <a:p>
            <a:pPr algn="ctr">
              <a:lnSpc>
                <a:spcPct val="150000"/>
              </a:lnSpc>
              <a:spcAft>
                <a:spcPts val="300"/>
              </a:spcAft>
            </a:pPr>
            <a:r>
              <a:rPr lang="ko-KR" altLang="en-US" sz="1200" dirty="0"/>
              <a:t>약물설계</a:t>
            </a:r>
            <a:r>
              <a:rPr lang="en-US" altLang="ko-KR" sz="1200" dirty="0"/>
              <a:t>, 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항암제 </a:t>
            </a:r>
            <a:r>
              <a:rPr lang="ko-KR" altLang="en-US" sz="1200" dirty="0" err="1"/>
              <a:t>반응성</a:t>
            </a:r>
            <a:r>
              <a:rPr lang="ko-KR" altLang="en-US" sz="1200" dirty="0"/>
              <a:t> 예측</a:t>
            </a:r>
            <a:r>
              <a:rPr lang="en-US" altLang="ko-KR" sz="1200" dirty="0"/>
              <a:t>, </a:t>
            </a:r>
            <a:r>
              <a:rPr lang="ko-KR" altLang="en-US" sz="1200" dirty="0"/>
              <a:t>항암활성물질 개발</a:t>
            </a:r>
            <a:endParaRPr lang="en-US" sz="1100" dirty="0" smtClean="0">
              <a:solidFill>
                <a:srgbClr val="1E2D3C"/>
              </a:solidFill>
              <a:latin typeface="+mn-ea"/>
              <a:cs typeface="Open Sans" pitchFamily="34" charset="0"/>
            </a:endParaRPr>
          </a:p>
        </p:txBody>
      </p:sp>
      <p:sp>
        <p:nvSpPr>
          <p:cNvPr id="16" name="Rectangle 18"/>
          <p:cNvSpPr/>
          <p:nvPr/>
        </p:nvSpPr>
        <p:spPr>
          <a:xfrm flipH="1">
            <a:off x="1251466" y="1302506"/>
            <a:ext cx="2124432" cy="1701896"/>
          </a:xfrm>
          <a:prstGeom prst="round1Rect">
            <a:avLst/>
          </a:prstGeom>
          <a:solidFill>
            <a:srgbClr val="FFC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280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 flipH="1">
            <a:off x="1331437" y="1484118"/>
            <a:ext cx="1924254" cy="1046440"/>
          </a:xfrm>
          <a:prstGeom prst="round1Rect">
            <a:avLst/>
          </a:prstGeom>
          <a:solidFill>
            <a:srgbClr val="FFC000"/>
          </a:solidFill>
        </p:spPr>
        <p:txBody>
          <a:bodyPr wrap="square" lIns="0" tIns="0" rIns="0" bIns="0" rtlCol="1" anchor="t">
            <a:spAutoFit/>
          </a:bodyPr>
          <a:lstStyle/>
          <a:p>
            <a:pPr algn="ctr" rtl="0">
              <a:lnSpc>
                <a:spcPct val="150000"/>
              </a:lnSpc>
              <a:spcAft>
                <a:spcPts val="600"/>
              </a:spcAft>
            </a:pPr>
            <a:r>
              <a:rPr lang="ko-KR" altLang="en-US" b="1" dirty="0" smtClean="0">
                <a:solidFill>
                  <a:srgbClr val="1E2D3C"/>
                </a:solidFill>
                <a:latin typeface="+mn-ea"/>
                <a:cs typeface="Open Sans" pitchFamily="34" charset="0"/>
              </a:rPr>
              <a:t>의학</a:t>
            </a:r>
            <a:endParaRPr lang="en-US" b="1" dirty="0" smtClean="0">
              <a:solidFill>
                <a:srgbClr val="1E2D3C"/>
              </a:solidFill>
              <a:latin typeface="+mn-ea"/>
              <a:cs typeface="Open Sans" pitchFamily="34" charset="0"/>
            </a:endParaRPr>
          </a:p>
          <a:p>
            <a:pPr algn="ctr">
              <a:lnSpc>
                <a:spcPct val="150000"/>
              </a:lnSpc>
              <a:spcAft>
                <a:spcPts val="300"/>
              </a:spcAft>
            </a:pPr>
            <a:r>
              <a:rPr lang="en-US" altLang="ko-KR" sz="1200" dirty="0"/>
              <a:t>AI</a:t>
            </a:r>
            <a:r>
              <a:rPr lang="ko-KR" altLang="en-US" sz="1200" dirty="0"/>
              <a:t>기반 </a:t>
            </a:r>
            <a:r>
              <a:rPr lang="ko-KR" altLang="en-US" sz="1200" dirty="0" smtClean="0"/>
              <a:t>의료진단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en-US" altLang="ko-KR" sz="1200" dirty="0" smtClean="0"/>
              <a:t>(</a:t>
            </a:r>
            <a:r>
              <a:rPr lang="en-US" altLang="ko-KR" sz="1200" dirty="0"/>
              <a:t>Dr. Watson)</a:t>
            </a:r>
            <a:endParaRPr lang="en-US" sz="1100" dirty="0" smtClean="0">
              <a:solidFill>
                <a:srgbClr val="1E2D3C"/>
              </a:solidFill>
              <a:latin typeface="+mn-ea"/>
              <a:cs typeface="Open Sans" pitchFamily="34" charset="0"/>
            </a:endParaRPr>
          </a:p>
        </p:txBody>
      </p:sp>
      <p:sp>
        <p:nvSpPr>
          <p:cNvPr id="21" name="Rectangle 21"/>
          <p:cNvSpPr/>
          <p:nvPr/>
        </p:nvSpPr>
        <p:spPr>
          <a:xfrm>
            <a:off x="7718554" y="1302506"/>
            <a:ext cx="2124432" cy="1701896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2800"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803002" y="1484118"/>
            <a:ext cx="1924254" cy="1323439"/>
          </a:xfrm>
          <a:prstGeom prst="rect">
            <a:avLst/>
          </a:prstGeom>
          <a:noFill/>
        </p:spPr>
        <p:txBody>
          <a:bodyPr wrap="square" lIns="0" tIns="0" rIns="0" bIns="0" rtlCol="1" anchor="t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ko-KR" altLang="en-US" b="1" dirty="0" smtClean="0"/>
              <a:t>제조</a:t>
            </a:r>
            <a:endParaRPr lang="en-US" b="1" dirty="0" smtClean="0">
              <a:solidFill>
                <a:srgbClr val="1E2D3C"/>
              </a:solidFill>
              <a:latin typeface="+mn-ea"/>
              <a:cs typeface="Open Sans" pitchFamily="34" charset="0"/>
            </a:endParaRPr>
          </a:p>
          <a:p>
            <a:pPr algn="ctr">
              <a:lnSpc>
                <a:spcPct val="150000"/>
              </a:lnSpc>
              <a:spcAft>
                <a:spcPts val="300"/>
              </a:spcAft>
            </a:pPr>
            <a:r>
              <a:rPr lang="ko-KR" altLang="en-US" sz="1200" dirty="0" err="1" smtClean="0"/>
              <a:t>스마트팩토리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무인제조공장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아디다스</a:t>
            </a:r>
            <a:r>
              <a:rPr lang="ko-KR" altLang="en-US" sz="1200" dirty="0" smtClean="0"/>
              <a:t> 신발공장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en-US" altLang="ko-KR" sz="1200" dirty="0" smtClean="0"/>
              <a:t>:</a:t>
            </a:r>
            <a:r>
              <a:rPr lang="en-US" altLang="ko-KR" sz="1200" dirty="0"/>
              <a:t>50</a:t>
            </a:r>
            <a:r>
              <a:rPr lang="ko-KR" altLang="en-US" sz="1200" dirty="0" err="1"/>
              <a:t>만켤레</a:t>
            </a:r>
            <a:r>
              <a:rPr lang="en-US" altLang="ko-KR" sz="1200" dirty="0"/>
              <a:t>/10</a:t>
            </a:r>
            <a:r>
              <a:rPr lang="ko-KR" altLang="en-US" sz="1200" dirty="0"/>
              <a:t>인</a:t>
            </a:r>
            <a:r>
              <a:rPr lang="en-US" altLang="ko-KR" sz="1200" dirty="0" smtClean="0"/>
              <a:t>),3D</a:t>
            </a:r>
            <a:r>
              <a:rPr lang="ko-KR" altLang="en-US" sz="1200" dirty="0" err="1"/>
              <a:t>프린팅</a:t>
            </a:r>
            <a:endParaRPr lang="en-US" sz="1100" dirty="0" smtClean="0">
              <a:solidFill>
                <a:srgbClr val="1E2D3C"/>
              </a:solidFill>
              <a:latin typeface="+mn-ea"/>
              <a:cs typeface="Open Sans" pitchFamily="34" charset="0"/>
            </a:endParaRPr>
          </a:p>
        </p:txBody>
      </p:sp>
      <p:sp>
        <p:nvSpPr>
          <p:cNvPr id="29" name="Rectangle 18"/>
          <p:cNvSpPr/>
          <p:nvPr/>
        </p:nvSpPr>
        <p:spPr>
          <a:xfrm>
            <a:off x="9874251" y="1302506"/>
            <a:ext cx="2124432" cy="1701896"/>
          </a:xfrm>
          <a:prstGeom prst="round1Rect">
            <a:avLst/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2800"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974340" y="1484117"/>
            <a:ext cx="1924254" cy="1323439"/>
          </a:xfrm>
          <a:prstGeom prst="round1Rect">
            <a:avLst/>
          </a:prstGeom>
          <a:solidFill>
            <a:schemeClr val="accent5"/>
          </a:solidFill>
        </p:spPr>
        <p:txBody>
          <a:bodyPr wrap="square" lIns="0" tIns="0" rIns="0" bIns="0" rtlCol="1" anchor="t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ko-KR" altLang="en-US" b="1" dirty="0" smtClean="0"/>
              <a:t>농업</a:t>
            </a:r>
            <a:endParaRPr lang="en-US" b="1" dirty="0" smtClean="0">
              <a:solidFill>
                <a:srgbClr val="1E2D3C"/>
              </a:solidFill>
              <a:latin typeface="+mn-ea"/>
              <a:cs typeface="Open Sans" pitchFamily="34" charset="0"/>
            </a:endParaRPr>
          </a:p>
          <a:p>
            <a:pPr algn="ctr">
              <a:lnSpc>
                <a:spcPct val="150000"/>
              </a:lnSpc>
              <a:spcAft>
                <a:spcPts val="300"/>
              </a:spcAft>
            </a:pPr>
            <a:r>
              <a:rPr lang="ko-KR" altLang="en-US" sz="1200" dirty="0"/>
              <a:t>스마트농장</a:t>
            </a:r>
            <a:r>
              <a:rPr lang="en-US" altLang="ko-KR" sz="1200" dirty="0"/>
              <a:t>, 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농산물자동분류</a:t>
            </a:r>
            <a:r>
              <a:rPr lang="en-US" altLang="ko-KR" sz="1200" dirty="0"/>
              <a:t>, 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얼굴인식</a:t>
            </a:r>
            <a:r>
              <a:rPr lang="en-US" altLang="ko-KR" sz="1200" dirty="0"/>
              <a:t>-</a:t>
            </a:r>
            <a:r>
              <a:rPr lang="ko-KR" altLang="en-US" sz="1200" dirty="0"/>
              <a:t>동물관리</a:t>
            </a:r>
            <a:endParaRPr lang="en-US" sz="1100" dirty="0" smtClean="0">
              <a:solidFill>
                <a:srgbClr val="1E2D3C"/>
              </a:solidFill>
              <a:latin typeface="+mn-ea"/>
              <a:cs typeface="Open Sans" pitchFamily="34" charset="0"/>
            </a:endParaRPr>
          </a:p>
        </p:txBody>
      </p:sp>
      <p:sp>
        <p:nvSpPr>
          <p:cNvPr id="65" name="제목 2"/>
          <p:cNvSpPr txBox="1">
            <a:spLocks/>
          </p:cNvSpPr>
          <p:nvPr/>
        </p:nvSpPr>
        <p:spPr>
          <a:xfrm>
            <a:off x="1358901" y="266700"/>
            <a:ext cx="561031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이미 이용중인 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MI 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기술</a:t>
            </a:r>
          </a:p>
        </p:txBody>
      </p:sp>
      <p:sp>
        <p:nvSpPr>
          <p:cNvPr id="72" name="Rectangle 20"/>
          <p:cNvSpPr/>
          <p:nvPr/>
        </p:nvSpPr>
        <p:spPr>
          <a:xfrm>
            <a:off x="3407162" y="3042750"/>
            <a:ext cx="2124432" cy="17018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2800">
              <a:latin typeface="+mn-ea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509966" y="3224362"/>
            <a:ext cx="1924254" cy="7694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1" anchor="t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ko-KR" altLang="en-US" b="1" dirty="0"/>
              <a:t>유통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ko-KR" altLang="en-US" sz="1200" dirty="0"/>
              <a:t>무인점포</a:t>
            </a:r>
            <a:r>
              <a:rPr lang="en-US" altLang="ko-KR" sz="1200" dirty="0"/>
              <a:t>(Amazon</a:t>
            </a:r>
            <a:r>
              <a:rPr lang="ko-KR" altLang="en-US" sz="1200" dirty="0"/>
              <a:t> </a:t>
            </a:r>
            <a:r>
              <a:rPr lang="en-US" altLang="ko-KR" sz="1200" dirty="0"/>
              <a:t>Go)</a:t>
            </a:r>
            <a:endParaRPr lang="en-US" sz="1100" dirty="0" smtClean="0">
              <a:solidFill>
                <a:srgbClr val="1E2D3C"/>
              </a:solidFill>
              <a:latin typeface="+mn-ea"/>
              <a:cs typeface="Open Sans" pitchFamily="34" charset="0"/>
            </a:endParaRPr>
          </a:p>
        </p:txBody>
      </p:sp>
      <p:sp>
        <p:nvSpPr>
          <p:cNvPr id="75" name="Rectangle 19"/>
          <p:cNvSpPr/>
          <p:nvPr/>
        </p:nvSpPr>
        <p:spPr>
          <a:xfrm>
            <a:off x="1251466" y="3042750"/>
            <a:ext cx="2124432" cy="1701896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2800">
              <a:latin typeface="+mn-ea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344969" y="3224364"/>
            <a:ext cx="1924254" cy="1046440"/>
          </a:xfrm>
          <a:prstGeom prst="rect">
            <a:avLst/>
          </a:prstGeom>
          <a:noFill/>
        </p:spPr>
        <p:txBody>
          <a:bodyPr wrap="square" lIns="0" tIns="0" rIns="0" bIns="0" rtlCol="1" anchor="t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ko-KR" altLang="en-US" b="1" dirty="0" smtClean="0"/>
              <a:t>물류</a:t>
            </a:r>
            <a:endParaRPr lang="en-US" b="1" dirty="0" smtClean="0">
              <a:solidFill>
                <a:srgbClr val="1E2D3C"/>
              </a:solidFill>
              <a:latin typeface="+mn-ea"/>
              <a:cs typeface="Open Sans" pitchFamily="34" charset="0"/>
            </a:endParaRPr>
          </a:p>
          <a:p>
            <a:pPr algn="ctr">
              <a:lnSpc>
                <a:spcPct val="150000"/>
              </a:lnSpc>
              <a:spcAft>
                <a:spcPts val="300"/>
              </a:spcAft>
            </a:pPr>
            <a:r>
              <a:rPr lang="ko-KR" altLang="en-US" sz="1200" dirty="0" smtClean="0"/>
              <a:t>수요예측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 smtClean="0"/>
              <a:t>(</a:t>
            </a:r>
            <a:r>
              <a:rPr lang="ko-KR" altLang="en-US" sz="1200" dirty="0" err="1"/>
              <a:t>알리익스프레스</a:t>
            </a:r>
            <a:r>
              <a:rPr lang="en-US" altLang="ko-KR" sz="1200" dirty="0"/>
              <a:t>)</a:t>
            </a:r>
            <a:endParaRPr lang="en-US" sz="1100" dirty="0" smtClean="0">
              <a:solidFill>
                <a:srgbClr val="1E2D3C"/>
              </a:solidFill>
              <a:latin typeface="+mn-ea"/>
              <a:cs typeface="Open Sans" pitchFamily="34" charset="0"/>
            </a:endParaRPr>
          </a:p>
        </p:txBody>
      </p:sp>
      <p:sp>
        <p:nvSpPr>
          <p:cNvPr id="78" name="Rectangle 21"/>
          <p:cNvSpPr/>
          <p:nvPr/>
        </p:nvSpPr>
        <p:spPr>
          <a:xfrm>
            <a:off x="5562858" y="3042750"/>
            <a:ext cx="2124432" cy="1701896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2800">
              <a:latin typeface="+mn-ea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647306" y="3224362"/>
            <a:ext cx="1924254" cy="769441"/>
          </a:xfrm>
          <a:prstGeom prst="rect">
            <a:avLst/>
          </a:prstGeom>
          <a:noFill/>
        </p:spPr>
        <p:txBody>
          <a:bodyPr wrap="square" lIns="0" tIns="0" rIns="0" bIns="0" rtlCol="1" anchor="t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ko-KR" altLang="en-US" b="1" dirty="0" smtClean="0"/>
              <a:t>군사</a:t>
            </a:r>
            <a:endParaRPr lang="en-US" b="1" dirty="0" smtClean="0">
              <a:solidFill>
                <a:srgbClr val="1E2D3C"/>
              </a:solidFill>
              <a:latin typeface="+mn-ea"/>
              <a:cs typeface="Open Sans" pitchFamily="34" charset="0"/>
            </a:endParaRPr>
          </a:p>
          <a:p>
            <a:pPr algn="ctr">
              <a:lnSpc>
                <a:spcPct val="150000"/>
              </a:lnSpc>
              <a:spcAft>
                <a:spcPts val="300"/>
              </a:spcAft>
            </a:pPr>
            <a:r>
              <a:rPr lang="ko-KR" altLang="en-US" sz="1200" dirty="0" smtClean="0"/>
              <a:t>군사용 로봇</a:t>
            </a:r>
            <a:r>
              <a:rPr lang="en-US" altLang="ko-KR" sz="1200" dirty="0"/>
              <a:t>, </a:t>
            </a:r>
            <a:r>
              <a:rPr lang="ko-KR" altLang="en-US" sz="1200" dirty="0"/>
              <a:t>생활로봇</a:t>
            </a:r>
            <a:endParaRPr lang="en-US" sz="1100" dirty="0" smtClean="0">
              <a:solidFill>
                <a:srgbClr val="1E2D3C"/>
              </a:solidFill>
              <a:latin typeface="+mn-ea"/>
              <a:cs typeface="Open Sans" pitchFamily="34" charset="0"/>
            </a:endParaRPr>
          </a:p>
        </p:txBody>
      </p:sp>
      <p:sp>
        <p:nvSpPr>
          <p:cNvPr id="81" name="Rectangle 18"/>
          <p:cNvSpPr/>
          <p:nvPr/>
        </p:nvSpPr>
        <p:spPr>
          <a:xfrm>
            <a:off x="7718555" y="3042750"/>
            <a:ext cx="2124432" cy="1701896"/>
          </a:xfrm>
          <a:prstGeom prst="rect">
            <a:avLst/>
          </a:prstGeom>
          <a:solidFill>
            <a:srgbClr val="E8903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2800">
              <a:latin typeface="+mn-ea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798526" y="3224365"/>
            <a:ext cx="1924254" cy="769441"/>
          </a:xfrm>
          <a:prstGeom prst="rect">
            <a:avLst/>
          </a:prstGeom>
          <a:solidFill>
            <a:srgbClr val="E89030"/>
          </a:solidFill>
        </p:spPr>
        <p:txBody>
          <a:bodyPr wrap="square" lIns="0" tIns="0" rIns="0" bIns="0" rtlCol="1" anchor="t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ko-KR" altLang="en-US" b="1" dirty="0" smtClean="0"/>
              <a:t>교육</a:t>
            </a:r>
            <a:endParaRPr lang="en-US" b="1" dirty="0" smtClean="0">
              <a:solidFill>
                <a:srgbClr val="1E2D3C"/>
              </a:solidFill>
              <a:latin typeface="+mn-ea"/>
              <a:cs typeface="Open Sans" pitchFamily="34" charset="0"/>
            </a:endParaRPr>
          </a:p>
          <a:p>
            <a:pPr algn="ctr">
              <a:lnSpc>
                <a:spcPct val="150000"/>
              </a:lnSpc>
              <a:spcAft>
                <a:spcPts val="300"/>
              </a:spcAft>
            </a:pPr>
            <a:r>
              <a:rPr lang="ko-KR" altLang="en-US" sz="1200" dirty="0"/>
              <a:t>수요자 맞춤 코스설계</a:t>
            </a:r>
            <a:endParaRPr lang="en-US" sz="1100" dirty="0" smtClean="0">
              <a:solidFill>
                <a:srgbClr val="1E2D3C"/>
              </a:solidFill>
              <a:latin typeface="+mn-ea"/>
              <a:cs typeface="Open Sans" pitchFamily="34" charset="0"/>
            </a:endParaRPr>
          </a:p>
        </p:txBody>
      </p:sp>
      <p:sp>
        <p:nvSpPr>
          <p:cNvPr id="84" name="Rectangle 21"/>
          <p:cNvSpPr/>
          <p:nvPr/>
        </p:nvSpPr>
        <p:spPr>
          <a:xfrm>
            <a:off x="9874251" y="3042750"/>
            <a:ext cx="2124432" cy="1701896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2800">
              <a:latin typeface="+mn-ea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9958699" y="3224362"/>
            <a:ext cx="1924254" cy="1323439"/>
          </a:xfrm>
          <a:prstGeom prst="rect">
            <a:avLst/>
          </a:prstGeom>
          <a:noFill/>
        </p:spPr>
        <p:txBody>
          <a:bodyPr wrap="square" lIns="0" tIns="0" rIns="0" bIns="0" rtlCol="1" anchor="t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ko-KR" altLang="en-US" b="1" dirty="0" smtClean="0"/>
              <a:t>엔터테인먼트</a:t>
            </a:r>
            <a:endParaRPr lang="en-US" b="1" dirty="0" smtClean="0">
              <a:solidFill>
                <a:srgbClr val="1E2D3C"/>
              </a:solidFill>
              <a:latin typeface="+mn-ea"/>
              <a:cs typeface="Open Sans" pitchFamily="34" charset="0"/>
            </a:endParaRPr>
          </a:p>
          <a:p>
            <a:pPr algn="ctr">
              <a:lnSpc>
                <a:spcPct val="150000"/>
              </a:lnSpc>
              <a:spcAft>
                <a:spcPts val="300"/>
              </a:spcAft>
            </a:pPr>
            <a:r>
              <a:rPr lang="ko-KR" altLang="en-US" sz="1200" dirty="0"/>
              <a:t>게임이용자 행동예측</a:t>
            </a:r>
            <a:r>
              <a:rPr lang="en-US" altLang="ko-KR" sz="1200" dirty="0"/>
              <a:t>, 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바둑</a:t>
            </a:r>
            <a:r>
              <a:rPr lang="en-US" altLang="ko-KR" sz="1200" dirty="0"/>
              <a:t>, 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en-US" altLang="ko-KR" sz="1200" dirty="0" smtClean="0"/>
              <a:t>e-sports</a:t>
            </a:r>
            <a:endParaRPr lang="en-US" sz="1100" dirty="0" smtClean="0">
              <a:solidFill>
                <a:srgbClr val="1E2D3C"/>
              </a:solidFill>
              <a:latin typeface="+mn-ea"/>
              <a:cs typeface="Open Sans" pitchFamily="34" charset="0"/>
            </a:endParaRPr>
          </a:p>
        </p:txBody>
      </p:sp>
      <p:sp>
        <p:nvSpPr>
          <p:cNvPr id="87" name="Rectangle 20"/>
          <p:cNvSpPr/>
          <p:nvPr/>
        </p:nvSpPr>
        <p:spPr>
          <a:xfrm>
            <a:off x="5562858" y="4785054"/>
            <a:ext cx="2124432" cy="1701896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2800">
              <a:latin typeface="+mn-ea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665662" y="4966666"/>
            <a:ext cx="1924254" cy="108491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lIns="0" tIns="0" rIns="0" bIns="0" rtlCol="1" anchor="t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ko-KR" altLang="en-US" b="1" dirty="0" smtClean="0"/>
              <a:t>공공서비스</a:t>
            </a:r>
            <a:endParaRPr lang="en-US" b="1" dirty="0" smtClean="0">
              <a:solidFill>
                <a:srgbClr val="1E2D3C"/>
              </a:solidFill>
              <a:latin typeface="+mn-ea"/>
              <a:cs typeface="Open Sans" pitchFamily="34" charset="0"/>
            </a:endParaRPr>
          </a:p>
          <a:p>
            <a:pPr algn="ctr">
              <a:lnSpc>
                <a:spcPct val="150000"/>
              </a:lnSpc>
              <a:spcAft>
                <a:spcPts val="300"/>
              </a:spcAft>
            </a:pPr>
            <a:r>
              <a:rPr lang="ko-KR" altLang="en-US" sz="1200" dirty="0" err="1" smtClean="0"/>
              <a:t>업무안내</a:t>
            </a:r>
            <a:endParaRPr lang="en-US" altLang="ko-KR" sz="1200" dirty="0"/>
          </a:p>
          <a:p>
            <a:pPr algn="ctr">
              <a:lnSpc>
                <a:spcPct val="150000"/>
              </a:lnSpc>
              <a:spcAft>
                <a:spcPts val="300"/>
              </a:spcAft>
            </a:pPr>
            <a:r>
              <a:rPr lang="ko-KR" altLang="en-US" sz="1200" dirty="0" smtClean="0"/>
              <a:t>상담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챗봇</a:t>
            </a:r>
            <a:r>
              <a:rPr lang="en-US" altLang="ko-KR" sz="1200" dirty="0"/>
              <a:t>)</a:t>
            </a:r>
            <a:endParaRPr lang="en-US" sz="1100" dirty="0" smtClean="0">
              <a:solidFill>
                <a:srgbClr val="1E2D3C"/>
              </a:solidFill>
              <a:latin typeface="+mn-ea"/>
              <a:cs typeface="Open Sans" pitchFamily="34" charset="0"/>
            </a:endParaRPr>
          </a:p>
        </p:txBody>
      </p:sp>
      <p:sp>
        <p:nvSpPr>
          <p:cNvPr id="90" name="Rectangle 19"/>
          <p:cNvSpPr/>
          <p:nvPr/>
        </p:nvSpPr>
        <p:spPr>
          <a:xfrm>
            <a:off x="3407162" y="4785054"/>
            <a:ext cx="2124432" cy="1701896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2800">
              <a:latin typeface="+mn-ea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500665" y="4966668"/>
            <a:ext cx="1924254" cy="1084912"/>
          </a:xfrm>
          <a:prstGeom prst="rect">
            <a:avLst/>
          </a:prstGeom>
          <a:noFill/>
        </p:spPr>
        <p:txBody>
          <a:bodyPr wrap="square" lIns="0" tIns="0" rIns="0" bIns="0" rtlCol="1" anchor="t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ko-KR" altLang="en-US" b="1" dirty="0" smtClean="0"/>
              <a:t>금융</a:t>
            </a:r>
            <a:endParaRPr lang="en-US" b="1" dirty="0" smtClean="0">
              <a:solidFill>
                <a:srgbClr val="1E2D3C"/>
              </a:solidFill>
              <a:latin typeface="+mn-ea"/>
              <a:cs typeface="Open Sans" pitchFamily="34" charset="0"/>
            </a:endParaRPr>
          </a:p>
          <a:p>
            <a:pPr algn="ctr">
              <a:lnSpc>
                <a:spcPct val="150000"/>
              </a:lnSpc>
              <a:spcAft>
                <a:spcPts val="300"/>
              </a:spcAft>
            </a:pPr>
            <a:r>
              <a:rPr lang="ko-KR" altLang="en-US" sz="1200" dirty="0" smtClean="0"/>
              <a:t>투자분석</a:t>
            </a:r>
            <a:endParaRPr lang="en-US" altLang="ko-KR" sz="1200" dirty="0" smtClean="0"/>
          </a:p>
          <a:p>
            <a:pPr algn="ctr">
              <a:lnSpc>
                <a:spcPct val="150000"/>
              </a:lnSpc>
              <a:spcAft>
                <a:spcPts val="300"/>
              </a:spcAft>
            </a:pPr>
            <a:r>
              <a:rPr lang="ko-KR" altLang="en-US" sz="1200" dirty="0" smtClean="0"/>
              <a:t>대출심사</a:t>
            </a:r>
            <a:endParaRPr lang="en-US" sz="1100" dirty="0" smtClean="0">
              <a:solidFill>
                <a:srgbClr val="1E2D3C"/>
              </a:solidFill>
              <a:latin typeface="+mn-ea"/>
              <a:cs typeface="Open Sans" pitchFamily="34" charset="0"/>
            </a:endParaRPr>
          </a:p>
        </p:txBody>
      </p:sp>
      <p:sp>
        <p:nvSpPr>
          <p:cNvPr id="93" name="Rectangle 18"/>
          <p:cNvSpPr/>
          <p:nvPr/>
        </p:nvSpPr>
        <p:spPr>
          <a:xfrm flipH="1" flipV="1">
            <a:off x="1251466" y="4785054"/>
            <a:ext cx="2124432" cy="1701896"/>
          </a:xfrm>
          <a:prstGeom prst="round1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2800">
              <a:latin typeface="+mn-ea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331437" y="4966666"/>
            <a:ext cx="1924254" cy="1084912"/>
          </a:xfrm>
          <a:prstGeom prst="rect">
            <a:avLst/>
          </a:prstGeom>
          <a:noFill/>
        </p:spPr>
        <p:txBody>
          <a:bodyPr wrap="square" lIns="0" tIns="0" rIns="0" bIns="0" rtlCol="1" anchor="t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ko-KR" altLang="en-US" b="1" dirty="0"/>
              <a:t>뉴스</a:t>
            </a:r>
            <a:r>
              <a:rPr lang="en-US" altLang="ko-KR" b="1" dirty="0"/>
              <a:t>/</a:t>
            </a:r>
            <a:r>
              <a:rPr lang="ko-KR" altLang="en-US" b="1" dirty="0" smtClean="0"/>
              <a:t>미디어</a:t>
            </a:r>
            <a:endParaRPr lang="en-US" b="1" dirty="0" smtClean="0">
              <a:solidFill>
                <a:srgbClr val="1E2D3C"/>
              </a:solidFill>
              <a:latin typeface="+mn-ea"/>
              <a:cs typeface="Open Sans" pitchFamily="34" charset="0"/>
            </a:endParaRPr>
          </a:p>
          <a:p>
            <a:pPr algn="ctr">
              <a:lnSpc>
                <a:spcPct val="150000"/>
              </a:lnSpc>
              <a:spcAft>
                <a:spcPts val="300"/>
              </a:spcAft>
            </a:pPr>
            <a:r>
              <a:rPr lang="ko-KR" altLang="en-US" sz="1200" dirty="0"/>
              <a:t>기사작성 및 </a:t>
            </a:r>
            <a:r>
              <a:rPr lang="ko-KR" altLang="en-US" sz="1200" dirty="0" smtClean="0"/>
              <a:t>송출</a:t>
            </a:r>
            <a:endParaRPr lang="en-US" altLang="ko-KR" sz="1200" dirty="0" smtClean="0"/>
          </a:p>
          <a:p>
            <a:pPr algn="ctr">
              <a:lnSpc>
                <a:spcPct val="150000"/>
              </a:lnSpc>
              <a:spcAft>
                <a:spcPts val="300"/>
              </a:spcAft>
            </a:pPr>
            <a:r>
              <a:rPr lang="en-US" sz="1200" dirty="0" smtClean="0">
                <a:solidFill>
                  <a:srgbClr val="1E2D3C"/>
                </a:solidFill>
                <a:latin typeface="+mn-ea"/>
                <a:cs typeface="Open Sans" pitchFamily="34" charset="0"/>
              </a:rPr>
              <a:t>AI </a:t>
            </a:r>
            <a:r>
              <a:rPr lang="ko-KR" altLang="en-US" sz="1200" dirty="0" smtClean="0">
                <a:solidFill>
                  <a:srgbClr val="1E2D3C"/>
                </a:solidFill>
                <a:latin typeface="+mn-ea"/>
                <a:cs typeface="Open Sans" pitchFamily="34" charset="0"/>
              </a:rPr>
              <a:t>리포터</a:t>
            </a:r>
            <a:endParaRPr lang="en-US" sz="1100" dirty="0" smtClean="0">
              <a:solidFill>
                <a:srgbClr val="1E2D3C"/>
              </a:solidFill>
              <a:latin typeface="+mn-ea"/>
              <a:cs typeface="Open Sans" pitchFamily="34" charset="0"/>
            </a:endParaRPr>
          </a:p>
        </p:txBody>
      </p:sp>
      <p:sp>
        <p:nvSpPr>
          <p:cNvPr id="96" name="Rectangle 21"/>
          <p:cNvSpPr/>
          <p:nvPr/>
        </p:nvSpPr>
        <p:spPr>
          <a:xfrm>
            <a:off x="7718554" y="4785054"/>
            <a:ext cx="2124432" cy="1701896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2800">
              <a:latin typeface="+mn-ea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7803002" y="4966666"/>
            <a:ext cx="1924254" cy="1084912"/>
          </a:xfrm>
          <a:prstGeom prst="rect">
            <a:avLst/>
          </a:prstGeom>
          <a:noFill/>
        </p:spPr>
        <p:txBody>
          <a:bodyPr wrap="square" lIns="0" tIns="0" rIns="0" bIns="0" rtlCol="1" anchor="t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ko-KR" altLang="en-US" b="1" dirty="0" smtClean="0"/>
              <a:t>디자인</a:t>
            </a:r>
            <a:endParaRPr lang="en-US" b="1" dirty="0" smtClean="0">
              <a:solidFill>
                <a:srgbClr val="1E2D3C"/>
              </a:solidFill>
              <a:latin typeface="+mn-ea"/>
              <a:cs typeface="Open Sans" pitchFamily="34" charset="0"/>
            </a:endParaRPr>
          </a:p>
          <a:p>
            <a:pPr algn="ctr">
              <a:lnSpc>
                <a:spcPct val="150000"/>
              </a:lnSpc>
              <a:spcAft>
                <a:spcPts val="300"/>
              </a:spcAft>
            </a:pPr>
            <a:r>
              <a:rPr lang="en-US" altLang="ko-KR" sz="1200" dirty="0"/>
              <a:t>Generative </a:t>
            </a:r>
            <a:r>
              <a:rPr lang="en-US" altLang="ko-KR" sz="1200" dirty="0" smtClean="0"/>
              <a:t>Design</a:t>
            </a:r>
          </a:p>
          <a:p>
            <a:pPr algn="ctr">
              <a:lnSpc>
                <a:spcPct val="150000"/>
              </a:lnSpc>
              <a:spcAft>
                <a:spcPts val="300"/>
              </a:spcAft>
            </a:pPr>
            <a:r>
              <a:rPr lang="ko-KR" altLang="en-US" sz="1200" dirty="0" smtClean="0">
                <a:solidFill>
                  <a:srgbClr val="1E2D3C"/>
                </a:solidFill>
                <a:latin typeface="+mn-ea"/>
                <a:cs typeface="Open Sans" pitchFamily="34" charset="0"/>
              </a:rPr>
              <a:t>판매 패턴 분석</a:t>
            </a:r>
            <a:endParaRPr lang="en-US" sz="1100" dirty="0" smtClean="0">
              <a:solidFill>
                <a:srgbClr val="1E2D3C"/>
              </a:solidFill>
              <a:latin typeface="+mn-ea"/>
              <a:cs typeface="Open Sans" pitchFamily="34" charset="0"/>
            </a:endParaRPr>
          </a:p>
        </p:txBody>
      </p:sp>
      <p:sp>
        <p:nvSpPr>
          <p:cNvPr id="99" name="Rectangle 18"/>
          <p:cNvSpPr/>
          <p:nvPr/>
        </p:nvSpPr>
        <p:spPr>
          <a:xfrm flipV="1">
            <a:off x="9874251" y="4785054"/>
            <a:ext cx="2124432" cy="1701896"/>
          </a:xfrm>
          <a:prstGeom prst="round1Rect">
            <a:avLst/>
          </a:prstGeom>
          <a:solidFill>
            <a:srgbClr val="D092A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2800">
              <a:latin typeface="+mn-ea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9958699" y="5170408"/>
            <a:ext cx="1924254" cy="1323439"/>
          </a:xfrm>
          <a:prstGeom prst="round1Rect">
            <a:avLst/>
          </a:prstGeom>
          <a:noFill/>
        </p:spPr>
        <p:txBody>
          <a:bodyPr wrap="square" lIns="0" tIns="0" rIns="0" bIns="0" rtlCol="1" anchor="t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US" altLang="ko-KR" b="1" dirty="0" smtClean="0"/>
              <a:t>Social Credit Score System</a:t>
            </a: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US" altLang="ko-KR" b="1" dirty="0" smtClean="0"/>
              <a:t>……</a:t>
            </a:r>
            <a:endParaRPr lang="ko-KR" altLang="en-US" b="1" dirty="0"/>
          </a:p>
        </p:txBody>
      </p:sp>
      <p:sp>
        <p:nvSpPr>
          <p:cNvPr id="102" name="슬라이드 번호 개체 틀 10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C000-942F-463A-8EC5-40345FAF3BAA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12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200150" y="107950"/>
            <a:ext cx="10871200" cy="6648450"/>
          </a:xfrm>
          <a:prstGeom prst="rect">
            <a:avLst/>
          </a:prstGeom>
          <a:solidFill>
            <a:srgbClr val="373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슬라이드 번호 개체 틀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C000-942F-463A-8EC5-40345FAF3BAA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7" name="제목 2"/>
          <p:cNvSpPr>
            <a:spLocks noGrp="1"/>
          </p:cNvSpPr>
          <p:nvPr/>
        </p:nvSpPr>
        <p:spPr>
          <a:xfrm>
            <a:off x="1403927" y="2790247"/>
            <a:ext cx="1049384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2. ML </a:t>
            </a:r>
            <a:r>
              <a:rPr lang="ko-KR" altLang="en-US" sz="36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기반 </a:t>
            </a:r>
            <a:r>
              <a:rPr lang="en-US" altLang="ko-KR" sz="36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(</a:t>
            </a:r>
            <a:r>
              <a:rPr lang="ko-KR" altLang="en-US" sz="36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최신</a:t>
            </a:r>
            <a:r>
              <a:rPr lang="en-US" altLang="ko-KR" sz="36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)</a:t>
            </a:r>
            <a:r>
              <a:rPr lang="ko-KR" altLang="en-US" sz="36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인공지능의 이해</a:t>
            </a:r>
            <a:endParaRPr lang="ko-KR" altLang="en-US" sz="36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755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709" y="1482200"/>
            <a:ext cx="482895" cy="4828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20202" y="1554371"/>
            <a:ext cx="29871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AI </a:t>
            </a:r>
            <a:r>
              <a:rPr lang="ko-KR" altLang="en-US" sz="1600" b="1" dirty="0" smtClean="0">
                <a:latin typeface="+mn-ea"/>
              </a:rPr>
              <a:t>태동</a:t>
            </a:r>
            <a:r>
              <a:rPr lang="en-US" altLang="ko-KR" sz="1600" b="1" dirty="0" smtClean="0">
                <a:latin typeface="+mn-ea"/>
              </a:rPr>
              <a:t>: 1950’ </a:t>
            </a:r>
            <a:endParaRPr lang="en-US" sz="1600" b="1" dirty="0">
              <a:latin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972" y="2417727"/>
            <a:ext cx="484632" cy="484632"/>
          </a:xfrm>
          <a:prstGeom prst="rect">
            <a:avLst/>
          </a:prstGeom>
        </p:spPr>
      </p:pic>
      <p:sp>
        <p:nvSpPr>
          <p:cNvPr id="14" name="Rectangle 5"/>
          <p:cNvSpPr/>
          <p:nvPr/>
        </p:nvSpPr>
        <p:spPr>
          <a:xfrm>
            <a:off x="2520202" y="2490766"/>
            <a:ext cx="29871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AI Winter: 1970’~1990’ </a:t>
            </a:r>
            <a:endParaRPr lang="en-US" sz="1600" b="1" dirty="0">
              <a:latin typeface="+mn-ea"/>
            </a:endParaRP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1358900" y="266700"/>
            <a:ext cx="73787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AI 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역사</a:t>
            </a:r>
            <a:endParaRPr lang="en-US" altLang="ko-KR" sz="36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Open Sans" panose="020B0606030504020204" pitchFamily="34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C000-942F-463A-8EC5-40345FAF3BAA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10" name="Rectangle 5"/>
          <p:cNvSpPr/>
          <p:nvPr/>
        </p:nvSpPr>
        <p:spPr>
          <a:xfrm>
            <a:off x="2520201" y="3377597"/>
            <a:ext cx="5493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AI Spring : 2010’~</a:t>
            </a:r>
            <a:r>
              <a:rPr lang="ko-KR" altLang="en-US" sz="1600" b="1" dirty="0" smtClean="0">
                <a:latin typeface="+mn-ea"/>
              </a:rPr>
              <a:t>현재</a:t>
            </a:r>
            <a:endParaRPr lang="en-US" sz="1600" b="1" dirty="0">
              <a:latin typeface="+mn-ea"/>
            </a:endParaRPr>
          </a:p>
        </p:txBody>
      </p:sp>
      <p:pic>
        <p:nvPicPr>
          <p:cNvPr id="13" name="Picture 6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972" y="3281952"/>
            <a:ext cx="484632" cy="484632"/>
          </a:xfrm>
          <a:prstGeom prst="rect">
            <a:avLst/>
          </a:prstGeom>
        </p:spPr>
      </p:pic>
      <p:pic>
        <p:nvPicPr>
          <p:cNvPr id="17" name="Picture 4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709" y="4767492"/>
            <a:ext cx="482895" cy="482895"/>
          </a:xfrm>
          <a:prstGeom prst="rect">
            <a:avLst/>
          </a:prstGeom>
        </p:spPr>
      </p:pic>
      <p:sp>
        <p:nvSpPr>
          <p:cNvPr id="18" name="Rectangle 5"/>
          <p:cNvSpPr/>
          <p:nvPr/>
        </p:nvSpPr>
        <p:spPr>
          <a:xfrm>
            <a:off x="2520202" y="4839663"/>
            <a:ext cx="29871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AI </a:t>
            </a:r>
            <a:r>
              <a:rPr lang="ko-KR" altLang="en-US" sz="1600" b="1" dirty="0" smtClean="0">
                <a:latin typeface="+mn-ea"/>
              </a:rPr>
              <a:t>발전단계는 아직 완전 초기</a:t>
            </a:r>
            <a:r>
              <a:rPr lang="en-US" altLang="ko-KR" sz="1600" b="1" dirty="0" smtClean="0">
                <a:latin typeface="+mn-ea"/>
              </a:rPr>
              <a:t>!</a:t>
            </a:r>
            <a:endParaRPr lang="en-US" sz="16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6326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/>
          <p:cNvSpPr txBox="1">
            <a:spLocks/>
          </p:cNvSpPr>
          <p:nvPr/>
        </p:nvSpPr>
        <p:spPr>
          <a:xfrm>
            <a:off x="2061263" y="0"/>
            <a:ext cx="8069473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23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8873" y="6454245"/>
            <a:ext cx="8934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hlinkClick r:id="rId2"/>
              </a:rPr>
              <a:t>https://iog.ca/docs/Here-Be-Dragons_-Lessons-from-China%E2%80%99s-AI-Strategy.pdf</a:t>
            </a:r>
            <a:endParaRPr lang="en-US" altLang="ko-KR" sz="1200" dirty="0">
              <a:latin typeface="Lato"/>
            </a:endParaRPr>
          </a:p>
        </p:txBody>
      </p:sp>
      <p:sp>
        <p:nvSpPr>
          <p:cNvPr id="10" name="슬라이드 번호 개체 틀 25"/>
          <p:cNvSpPr txBox="1">
            <a:spLocks/>
          </p:cNvSpPr>
          <p:nvPr/>
        </p:nvSpPr>
        <p:spPr>
          <a:xfrm>
            <a:off x="11364066" y="6523876"/>
            <a:ext cx="392284" cy="18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56AC000-942F-463A-8EC5-40345FAF3BAA}" type="slidenum">
              <a:rPr lang="ko-KR" altLang="en-US" sz="900" smtClean="0">
                <a:latin typeface="Open Sans"/>
              </a:rPr>
              <a:pPr algn="ctr"/>
              <a:t>23</a:t>
            </a:fld>
            <a:endParaRPr lang="ko-KR" altLang="en-US" sz="900" dirty="0">
              <a:latin typeface="Open Sans"/>
            </a:endParaRPr>
          </a:p>
        </p:txBody>
      </p:sp>
      <p:sp>
        <p:nvSpPr>
          <p:cNvPr id="11" name="Rectangle 1"/>
          <p:cNvSpPr/>
          <p:nvPr/>
        </p:nvSpPr>
        <p:spPr>
          <a:xfrm>
            <a:off x="11499514" y="6738729"/>
            <a:ext cx="121388" cy="121388"/>
          </a:xfrm>
          <a:prstGeom prst="rect">
            <a:avLst/>
          </a:prstGeom>
          <a:solidFill>
            <a:srgbClr val="D09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326" y="895768"/>
            <a:ext cx="8991023" cy="5314532"/>
          </a:xfrm>
          <a:prstGeom prst="rect">
            <a:avLst/>
          </a:prstGeom>
        </p:spPr>
      </p:pic>
      <p:sp>
        <p:nvSpPr>
          <p:cNvPr id="12" name="제목 2"/>
          <p:cNvSpPr txBox="1">
            <a:spLocks/>
          </p:cNvSpPr>
          <p:nvPr/>
        </p:nvSpPr>
        <p:spPr>
          <a:xfrm>
            <a:off x="1358901" y="266700"/>
            <a:ext cx="561031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AI 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발전 배경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: Big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Data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5800" y="2298574"/>
            <a:ext cx="2886200" cy="250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7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/>
          <p:cNvSpPr txBox="1">
            <a:spLocks/>
          </p:cNvSpPr>
          <p:nvPr/>
        </p:nvSpPr>
        <p:spPr>
          <a:xfrm>
            <a:off x="2061263" y="0"/>
            <a:ext cx="8069473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23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0" name="슬라이드 번호 개체 틀 25"/>
          <p:cNvSpPr txBox="1">
            <a:spLocks/>
          </p:cNvSpPr>
          <p:nvPr/>
        </p:nvSpPr>
        <p:spPr>
          <a:xfrm>
            <a:off x="11364066" y="6523876"/>
            <a:ext cx="392284" cy="18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56AC000-942F-463A-8EC5-40345FAF3BAA}" type="slidenum">
              <a:rPr lang="ko-KR" altLang="en-US" sz="900" smtClean="0">
                <a:latin typeface="Open Sans"/>
              </a:rPr>
              <a:pPr algn="ctr"/>
              <a:t>24</a:t>
            </a:fld>
            <a:endParaRPr lang="ko-KR" altLang="en-US" sz="900" dirty="0">
              <a:latin typeface="Open Sans"/>
            </a:endParaRPr>
          </a:p>
        </p:txBody>
      </p:sp>
      <p:sp>
        <p:nvSpPr>
          <p:cNvPr id="11" name="Rectangle 1"/>
          <p:cNvSpPr/>
          <p:nvPr/>
        </p:nvSpPr>
        <p:spPr>
          <a:xfrm>
            <a:off x="11499514" y="6738729"/>
            <a:ext cx="121388" cy="121388"/>
          </a:xfrm>
          <a:prstGeom prst="rect">
            <a:avLst/>
          </a:prstGeom>
          <a:solidFill>
            <a:srgbClr val="D09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제목 2"/>
          <p:cNvSpPr txBox="1">
            <a:spLocks/>
          </p:cNvSpPr>
          <p:nvPr/>
        </p:nvSpPr>
        <p:spPr>
          <a:xfrm>
            <a:off x="1358901" y="266700"/>
            <a:ext cx="561031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AI 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산업 발전 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5" y="1097368"/>
            <a:ext cx="7943850" cy="51625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28459" y="6396335"/>
            <a:ext cx="79270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Revenues from </a:t>
            </a:r>
            <a:r>
              <a:rPr lang="en-US" altLang="ko-KR" dirty="0" smtClean="0"/>
              <a:t>the AI </a:t>
            </a:r>
            <a:r>
              <a:rPr lang="en-US" altLang="ko-KR" dirty="0"/>
              <a:t>market worldwide from 2016 to 2025 </a:t>
            </a:r>
            <a:r>
              <a:rPr lang="en-US" altLang="ko-KR" dirty="0" smtClean="0"/>
              <a:t>(million $) </a:t>
            </a:r>
            <a:endParaRPr lang="en-US" altLang="ko-KR" dirty="0"/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44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200150" y="107950"/>
            <a:ext cx="10871200" cy="6648450"/>
          </a:xfrm>
          <a:prstGeom prst="rect">
            <a:avLst/>
          </a:prstGeom>
          <a:solidFill>
            <a:srgbClr val="373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슬라이드 번호 개체 틀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C000-942F-463A-8EC5-40345FAF3BAA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24004" y="104775"/>
            <a:ext cx="10871200" cy="6648450"/>
          </a:xfrm>
          <a:prstGeom prst="rect">
            <a:avLst/>
          </a:prstGeom>
          <a:solidFill>
            <a:srgbClr val="373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1282755" y="263525"/>
            <a:ext cx="814914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기존의 프로그래밍 방식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8" name="슬라이드 번호 개체 틀 30"/>
          <p:cNvSpPr>
            <a:spLocks noGrp="1"/>
          </p:cNvSpPr>
          <p:nvPr/>
        </p:nvSpPr>
        <p:spPr>
          <a:xfrm>
            <a:off x="196797" y="6344711"/>
            <a:ext cx="474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6AC000-942F-463A-8EC5-40345FAF3BAA}" type="slidenum">
              <a:rPr lang="ko-KR" altLang="en-US" smtClean="0"/>
              <a:pPr/>
              <a:t>25</a:t>
            </a:fld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379985" y="1025525"/>
            <a:ext cx="7438487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26"/>
          <p:cNvGrpSpPr/>
          <p:nvPr/>
        </p:nvGrpSpPr>
        <p:grpSpPr>
          <a:xfrm>
            <a:off x="8796249" y="935038"/>
            <a:ext cx="180974" cy="180974"/>
            <a:chOff x="4481513" y="1649413"/>
            <a:chExt cx="180974" cy="180974"/>
          </a:xfrm>
        </p:grpSpPr>
        <p:sp>
          <p:nvSpPr>
            <p:cNvPr id="14" name="Oval 4"/>
            <p:cNvSpPr/>
            <p:nvPr/>
          </p:nvSpPr>
          <p:spPr>
            <a:xfrm>
              <a:off x="4481513" y="1649413"/>
              <a:ext cx="180974" cy="18097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ar-SA"/>
            </a:p>
          </p:txBody>
        </p:sp>
        <p:sp>
          <p:nvSpPr>
            <p:cNvPr id="15" name="Oval 5"/>
            <p:cNvSpPr/>
            <p:nvPr/>
          </p:nvSpPr>
          <p:spPr>
            <a:xfrm>
              <a:off x="4514850" y="1682750"/>
              <a:ext cx="114300" cy="1143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ar-SA"/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782" y="1479539"/>
            <a:ext cx="6534186" cy="519833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279" y="1479538"/>
            <a:ext cx="3954267" cy="519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29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200150" y="107950"/>
            <a:ext cx="10871200" cy="6648450"/>
          </a:xfrm>
          <a:prstGeom prst="rect">
            <a:avLst/>
          </a:prstGeom>
          <a:solidFill>
            <a:srgbClr val="373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슬라이드 번호 개체 틀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C000-942F-463A-8EC5-40345FAF3BAA}" type="slidenum">
              <a:rPr lang="ko-KR" altLang="en-US" smtClean="0">
                <a:solidFill>
                  <a:schemeClr val="bg1"/>
                </a:solidFill>
              </a:rPr>
              <a:pPr/>
              <a:t>26</a:t>
            </a:fld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24004" y="104775"/>
            <a:ext cx="10871200" cy="6648450"/>
          </a:xfrm>
          <a:prstGeom prst="rect">
            <a:avLst/>
          </a:prstGeom>
          <a:solidFill>
            <a:srgbClr val="373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1282755" y="263525"/>
            <a:ext cx="1061626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기존 프로그래밍을 이용한 문제해결 방식의 문제점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8" name="슬라이드 번호 개체 틀 30"/>
          <p:cNvSpPr>
            <a:spLocks noGrp="1"/>
          </p:cNvSpPr>
          <p:nvPr/>
        </p:nvSpPr>
        <p:spPr>
          <a:xfrm>
            <a:off x="196797" y="6344711"/>
            <a:ext cx="474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6AC000-942F-463A-8EC5-40345FAF3BAA}" type="slidenum">
              <a:rPr lang="ko-KR" altLang="en-US" smtClean="0">
                <a:solidFill>
                  <a:schemeClr val="bg1"/>
                </a:solidFill>
              </a:rPr>
              <a:pPr/>
              <a:t>26</a:t>
            </a:fld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379985" y="1025525"/>
            <a:ext cx="1002497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26"/>
          <p:cNvGrpSpPr/>
          <p:nvPr/>
        </p:nvGrpSpPr>
        <p:grpSpPr>
          <a:xfrm>
            <a:off x="11404963" y="948510"/>
            <a:ext cx="180974" cy="180974"/>
            <a:chOff x="4481513" y="1649413"/>
            <a:chExt cx="180974" cy="180974"/>
          </a:xfrm>
        </p:grpSpPr>
        <p:sp>
          <p:nvSpPr>
            <p:cNvPr id="14" name="Oval 4"/>
            <p:cNvSpPr/>
            <p:nvPr/>
          </p:nvSpPr>
          <p:spPr>
            <a:xfrm>
              <a:off x="4481513" y="1649413"/>
              <a:ext cx="180974" cy="18097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ar-SA">
                <a:solidFill>
                  <a:schemeClr val="bg1"/>
                </a:solidFill>
              </a:endParaRPr>
            </a:p>
          </p:txBody>
        </p:sp>
        <p:sp>
          <p:nvSpPr>
            <p:cNvPr id="15" name="Oval 5"/>
            <p:cNvSpPr/>
            <p:nvPr/>
          </p:nvSpPr>
          <p:spPr>
            <a:xfrm>
              <a:off x="4514850" y="1682750"/>
              <a:ext cx="114300" cy="1143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ar-SA">
                <a:solidFill>
                  <a:schemeClr val="bg1"/>
                </a:solidFill>
              </a:endParaRPr>
            </a:p>
          </p:txBody>
        </p:sp>
      </p:grpSp>
      <p:pic>
        <p:nvPicPr>
          <p:cNvPr id="24" name="Picture 4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392" y="1446464"/>
            <a:ext cx="482895" cy="482895"/>
          </a:xfrm>
          <a:prstGeom prst="rect">
            <a:avLst/>
          </a:prstGeom>
        </p:spPr>
      </p:pic>
      <p:sp>
        <p:nvSpPr>
          <p:cNvPr id="25" name="TextBox 10"/>
          <p:cNvSpPr txBox="1"/>
          <p:nvPr/>
        </p:nvSpPr>
        <p:spPr>
          <a:xfrm>
            <a:off x="2132970" y="1895558"/>
            <a:ext cx="9766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smtClean="0">
                <a:solidFill>
                  <a:schemeClr val="bg1"/>
                </a:solidFill>
                <a:latin typeface="+mn-ea"/>
              </a:rPr>
              <a:t>바둑 한 수</a:t>
            </a:r>
            <a:r>
              <a:rPr lang="en-US" altLang="ko-KR" sz="2400" dirty="0" smtClean="0">
                <a:solidFill>
                  <a:schemeClr val="bg1"/>
                </a:solidFill>
                <a:latin typeface="+mn-ea"/>
              </a:rPr>
              <a:t>: 3</a:t>
            </a:r>
            <a:r>
              <a:rPr lang="en-US" altLang="ko-KR" sz="2400" baseline="30000" dirty="0" smtClean="0">
                <a:solidFill>
                  <a:schemeClr val="bg1"/>
                </a:solidFill>
                <a:latin typeface="+mn-ea"/>
              </a:rPr>
              <a:t>19x19 </a:t>
            </a:r>
            <a:r>
              <a:rPr lang="ko-KR" altLang="en-US" sz="2400" dirty="0" smtClean="0">
                <a:solidFill>
                  <a:schemeClr val="bg1"/>
                </a:solidFill>
                <a:latin typeface="+mn-ea"/>
              </a:rPr>
              <a:t>개의 가능한 경우 중에서 하나 선택하는 일</a:t>
            </a:r>
            <a:endParaRPr lang="en-US" altLang="ko-KR" sz="2400" dirty="0" smtClean="0">
              <a:solidFill>
                <a:schemeClr val="bg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smtClean="0">
                <a:solidFill>
                  <a:schemeClr val="bg1"/>
                </a:solidFill>
                <a:latin typeface="+mn-ea"/>
              </a:rPr>
              <a:t>글자 한 개 인식</a:t>
            </a:r>
            <a:r>
              <a:rPr lang="en-US" altLang="ko-KR" sz="2400" dirty="0" smtClean="0">
                <a:solidFill>
                  <a:schemeClr val="bg1"/>
                </a:solidFill>
                <a:latin typeface="+mn-ea"/>
              </a:rPr>
              <a:t>:  2</a:t>
            </a:r>
            <a:r>
              <a:rPr lang="en-US" altLang="ko-KR" sz="2400" baseline="30000" dirty="0" smtClean="0">
                <a:solidFill>
                  <a:schemeClr val="bg1"/>
                </a:solidFill>
                <a:latin typeface="+mn-ea"/>
              </a:rPr>
              <a:t>20x30 </a:t>
            </a:r>
            <a:r>
              <a:rPr lang="ko-KR" altLang="en-US" sz="2400" dirty="0" smtClean="0">
                <a:solidFill>
                  <a:schemeClr val="bg1"/>
                </a:solidFill>
                <a:latin typeface="+mn-ea"/>
              </a:rPr>
              <a:t>실시간 처리가 불가능</a:t>
            </a:r>
            <a:endParaRPr lang="ko-KR" altLang="en-US" sz="2400" baseline="30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슬라이드 번호 개체 틀 1"/>
          <p:cNvSpPr>
            <a:spLocks noGrp="1"/>
          </p:cNvSpPr>
          <p:nvPr/>
        </p:nvSpPr>
        <p:spPr>
          <a:xfrm>
            <a:off x="264438" y="6287031"/>
            <a:ext cx="474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6AC000-942F-463A-8EC5-40345FAF3BAA}" type="slidenum">
              <a:rPr lang="ko-KR" altLang="en-US" smtClean="0">
                <a:solidFill>
                  <a:schemeClr val="bg1"/>
                </a:solidFill>
              </a:rPr>
              <a:pPr/>
              <a:t>26</a:t>
            </a:fld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8" name="Rectangle 5"/>
          <p:cNvSpPr/>
          <p:nvPr/>
        </p:nvSpPr>
        <p:spPr>
          <a:xfrm>
            <a:off x="2024976" y="1426301"/>
            <a:ext cx="8846224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b="1" dirty="0" err="1" smtClean="0">
                <a:solidFill>
                  <a:schemeClr val="bg1"/>
                </a:solidFill>
                <a:latin typeface="+mn-ea"/>
              </a:rPr>
              <a:t>문제공간</a:t>
            </a:r>
            <a:r>
              <a:rPr lang="en-US" altLang="ko-KR" sz="2800" b="1" dirty="0" smtClean="0">
                <a:solidFill>
                  <a:schemeClr val="bg1"/>
                </a:solidFill>
                <a:latin typeface="+mn-ea"/>
              </a:rPr>
              <a:t>(Problem Space)</a:t>
            </a:r>
            <a:r>
              <a:rPr lang="ko-KR" altLang="en-US" sz="2800" b="1" dirty="0" smtClean="0">
                <a:solidFill>
                  <a:schemeClr val="bg1"/>
                </a:solidFill>
                <a:latin typeface="+mn-ea"/>
              </a:rPr>
              <a:t>의 크기가 너무 크다</a:t>
            </a:r>
            <a:endParaRPr lang="en-US" sz="2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TextBox 33"/>
          <p:cNvSpPr txBox="1"/>
          <p:nvPr/>
        </p:nvSpPr>
        <p:spPr>
          <a:xfrm>
            <a:off x="2132970" y="4034401"/>
            <a:ext cx="9766045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 smtClean="0">
                <a:solidFill>
                  <a:schemeClr val="bg1"/>
                </a:solidFill>
                <a:latin typeface="+mn-ea"/>
              </a:rPr>
              <a:t>Handsome, beautiful, right, good……</a:t>
            </a:r>
            <a:endParaRPr lang="ko-KR" altLang="en-US" sz="2400" baseline="30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Rectangle 5"/>
          <p:cNvSpPr/>
          <p:nvPr/>
        </p:nvSpPr>
        <p:spPr>
          <a:xfrm>
            <a:off x="2024976" y="3565144"/>
            <a:ext cx="9470474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b="1" dirty="0" smtClean="0">
                <a:solidFill>
                  <a:schemeClr val="bg1"/>
                </a:solidFill>
                <a:latin typeface="+mn-ea"/>
              </a:rPr>
              <a:t>인간이 사용하는 표현은 추상적이고 모호한 것이 많다</a:t>
            </a:r>
            <a:endParaRPr lang="en-US" sz="28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2" name="Picture 6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844" y="3580727"/>
            <a:ext cx="484632" cy="484632"/>
          </a:xfrm>
          <a:prstGeom prst="rect">
            <a:avLst/>
          </a:prstGeom>
        </p:spPr>
      </p:pic>
      <p:sp>
        <p:nvSpPr>
          <p:cNvPr id="33" name="TextBox 40"/>
          <p:cNvSpPr txBox="1"/>
          <p:nvPr/>
        </p:nvSpPr>
        <p:spPr>
          <a:xfrm>
            <a:off x="2132970" y="5286660"/>
            <a:ext cx="9766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smtClean="0">
                <a:solidFill>
                  <a:schemeClr val="bg1"/>
                </a:solidFill>
                <a:latin typeface="+mn-ea"/>
              </a:rPr>
              <a:t>얼굴 인식</a:t>
            </a:r>
            <a:r>
              <a:rPr lang="en-US" altLang="ko-KR" sz="2400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  <a:latin typeface="+mn-ea"/>
              </a:rPr>
              <a:t>물체 인식</a:t>
            </a:r>
            <a:r>
              <a:rPr lang="en-US" altLang="ko-KR" sz="2400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  <a:latin typeface="+mn-ea"/>
              </a:rPr>
              <a:t>감정 인식</a:t>
            </a:r>
            <a:r>
              <a:rPr lang="en-US" altLang="ko-KR" sz="2400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  <a:latin typeface="+mn-ea"/>
              </a:rPr>
              <a:t>언어 이해</a:t>
            </a:r>
            <a:r>
              <a:rPr lang="en-US" altLang="ko-KR" sz="2400" dirty="0" smtClean="0">
                <a:solidFill>
                  <a:schemeClr val="bg1"/>
                </a:solidFill>
                <a:latin typeface="+mn-ea"/>
              </a:rPr>
              <a:t>……</a:t>
            </a:r>
            <a:endParaRPr lang="ko-KR" altLang="en-US" sz="2400" baseline="30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4" name="Rectangle 5"/>
          <p:cNvSpPr/>
          <p:nvPr/>
        </p:nvSpPr>
        <p:spPr>
          <a:xfrm>
            <a:off x="1943430" y="4882436"/>
            <a:ext cx="9470474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b="1" dirty="0" smtClean="0">
                <a:solidFill>
                  <a:schemeClr val="bg1"/>
                </a:solidFill>
                <a:latin typeface="+mn-ea"/>
              </a:rPr>
              <a:t>인간은 잘 하지만 방법</a:t>
            </a:r>
            <a:r>
              <a:rPr lang="en-US" altLang="ko-KR" sz="2800" b="1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2800" b="1" dirty="0" smtClean="0">
                <a:solidFill>
                  <a:schemeClr val="bg1"/>
                </a:solidFill>
                <a:latin typeface="+mn-ea"/>
              </a:rPr>
              <a:t>알고리즘</a:t>
            </a:r>
            <a:r>
              <a:rPr lang="en-US" altLang="ko-KR" sz="2800" b="1" dirty="0" smtClean="0">
                <a:solidFill>
                  <a:schemeClr val="bg1"/>
                </a:solidFill>
                <a:latin typeface="+mn-ea"/>
              </a:rPr>
              <a:t>)</a:t>
            </a:r>
            <a:r>
              <a:rPr lang="ko-KR" altLang="en-US" sz="2800" b="1" dirty="0" smtClean="0">
                <a:solidFill>
                  <a:schemeClr val="bg1"/>
                </a:solidFill>
                <a:latin typeface="+mn-ea"/>
              </a:rPr>
              <a:t>을</a:t>
            </a:r>
            <a:r>
              <a:rPr lang="en-US" altLang="ko-KR" sz="2800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800" b="1" dirty="0" smtClean="0">
                <a:solidFill>
                  <a:schemeClr val="bg1"/>
                </a:solidFill>
                <a:latin typeface="+mn-ea"/>
              </a:rPr>
              <a:t>모르는 경우가 많다</a:t>
            </a:r>
            <a:endParaRPr lang="en-US" sz="28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5" name="Picture 6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847" y="4921024"/>
            <a:ext cx="484632" cy="48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69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200150" y="107950"/>
            <a:ext cx="10871200" cy="6648450"/>
          </a:xfrm>
          <a:prstGeom prst="rect">
            <a:avLst/>
          </a:prstGeom>
          <a:solidFill>
            <a:srgbClr val="373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24004" y="104775"/>
            <a:ext cx="10871200" cy="6648450"/>
          </a:xfrm>
          <a:prstGeom prst="rect">
            <a:avLst/>
          </a:prstGeom>
          <a:solidFill>
            <a:srgbClr val="373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1282755" y="263525"/>
            <a:ext cx="1061626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Deep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Neural Network 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기초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(1)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379985" y="1025525"/>
            <a:ext cx="6387797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26"/>
          <p:cNvGrpSpPr/>
          <p:nvPr/>
        </p:nvGrpSpPr>
        <p:grpSpPr>
          <a:xfrm>
            <a:off x="7725390" y="953800"/>
            <a:ext cx="180974" cy="180974"/>
            <a:chOff x="4481513" y="1649413"/>
            <a:chExt cx="180974" cy="180974"/>
          </a:xfrm>
        </p:grpSpPr>
        <p:sp>
          <p:nvSpPr>
            <p:cNvPr id="14" name="Oval 4"/>
            <p:cNvSpPr/>
            <p:nvPr/>
          </p:nvSpPr>
          <p:spPr>
            <a:xfrm>
              <a:off x="4481513" y="1649413"/>
              <a:ext cx="180974" cy="18097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ar-SA">
                <a:solidFill>
                  <a:schemeClr val="bg1"/>
                </a:solidFill>
              </a:endParaRPr>
            </a:p>
          </p:txBody>
        </p:sp>
        <p:sp>
          <p:nvSpPr>
            <p:cNvPr id="15" name="Oval 5"/>
            <p:cNvSpPr/>
            <p:nvPr/>
          </p:nvSpPr>
          <p:spPr>
            <a:xfrm>
              <a:off x="4514850" y="1682750"/>
              <a:ext cx="114300" cy="1143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ar-SA">
                <a:solidFill>
                  <a:schemeClr val="bg1"/>
                </a:solidFill>
              </a:endParaRPr>
            </a:p>
          </p:txBody>
        </p:sp>
      </p:grpSp>
      <p:sp>
        <p:nvSpPr>
          <p:cNvPr id="12" name="슬라이드 번호 개체 틀 30"/>
          <p:cNvSpPr>
            <a:spLocks noGrp="1"/>
          </p:cNvSpPr>
          <p:nvPr/>
        </p:nvSpPr>
        <p:spPr>
          <a:xfrm>
            <a:off x="188779" y="6287030"/>
            <a:ext cx="474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6AC000-942F-463A-8EC5-40345FAF3BAA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011" y="1126594"/>
            <a:ext cx="9201150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1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200150" y="107950"/>
            <a:ext cx="10871200" cy="6648450"/>
          </a:xfrm>
          <a:prstGeom prst="rect">
            <a:avLst/>
          </a:prstGeom>
          <a:solidFill>
            <a:srgbClr val="373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24004" y="104775"/>
            <a:ext cx="10871200" cy="6648450"/>
          </a:xfrm>
          <a:prstGeom prst="rect">
            <a:avLst/>
          </a:prstGeom>
          <a:solidFill>
            <a:srgbClr val="373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1282755" y="263525"/>
            <a:ext cx="1061626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Example Case 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( 0 + 1 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sym typeface="Wingdings" panose="05000000000000000000" pitchFamily="2" charset="2"/>
              </a:rPr>
              <a:t> 1)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379985" y="1025525"/>
            <a:ext cx="6387797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26"/>
          <p:cNvGrpSpPr/>
          <p:nvPr/>
        </p:nvGrpSpPr>
        <p:grpSpPr>
          <a:xfrm>
            <a:off x="7725390" y="953800"/>
            <a:ext cx="180974" cy="180974"/>
            <a:chOff x="4481513" y="1649413"/>
            <a:chExt cx="180974" cy="180974"/>
          </a:xfrm>
        </p:grpSpPr>
        <p:sp>
          <p:nvSpPr>
            <p:cNvPr id="14" name="Oval 4"/>
            <p:cNvSpPr/>
            <p:nvPr/>
          </p:nvSpPr>
          <p:spPr>
            <a:xfrm>
              <a:off x="4481513" y="1649413"/>
              <a:ext cx="180974" cy="18097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ar-SA">
                <a:solidFill>
                  <a:schemeClr val="bg1"/>
                </a:solidFill>
              </a:endParaRPr>
            </a:p>
          </p:txBody>
        </p:sp>
        <p:sp>
          <p:nvSpPr>
            <p:cNvPr id="15" name="Oval 5"/>
            <p:cNvSpPr/>
            <p:nvPr/>
          </p:nvSpPr>
          <p:spPr>
            <a:xfrm>
              <a:off x="4514850" y="1682750"/>
              <a:ext cx="114300" cy="1143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ar-SA">
                <a:solidFill>
                  <a:schemeClr val="bg1"/>
                </a:solidFill>
              </a:endParaRPr>
            </a:p>
          </p:txBody>
        </p:sp>
      </p:grpSp>
      <p:sp>
        <p:nvSpPr>
          <p:cNvPr id="22" name="슬라이드 번호 개체 틀 30"/>
          <p:cNvSpPr>
            <a:spLocks noGrp="1"/>
          </p:cNvSpPr>
          <p:nvPr/>
        </p:nvSpPr>
        <p:spPr>
          <a:xfrm>
            <a:off x="355691" y="6295210"/>
            <a:ext cx="474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6AC000-942F-463A-8EC5-40345FAF3BAA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923" y="1168111"/>
            <a:ext cx="9201150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200150" y="107950"/>
            <a:ext cx="10871200" cy="6648450"/>
          </a:xfrm>
          <a:prstGeom prst="rect">
            <a:avLst/>
          </a:prstGeom>
          <a:solidFill>
            <a:srgbClr val="373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24004" y="104775"/>
            <a:ext cx="10871200" cy="6648450"/>
          </a:xfrm>
          <a:prstGeom prst="rect">
            <a:avLst/>
          </a:prstGeom>
          <a:solidFill>
            <a:srgbClr val="373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1282755" y="263525"/>
            <a:ext cx="1061626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Deep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Neural Network 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기초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(2)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379985" y="1025525"/>
            <a:ext cx="6387797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26"/>
          <p:cNvGrpSpPr/>
          <p:nvPr/>
        </p:nvGrpSpPr>
        <p:grpSpPr>
          <a:xfrm>
            <a:off x="7725390" y="953800"/>
            <a:ext cx="180974" cy="180974"/>
            <a:chOff x="4481513" y="1649413"/>
            <a:chExt cx="180974" cy="180974"/>
          </a:xfrm>
        </p:grpSpPr>
        <p:sp>
          <p:nvSpPr>
            <p:cNvPr id="14" name="Oval 4"/>
            <p:cNvSpPr/>
            <p:nvPr/>
          </p:nvSpPr>
          <p:spPr>
            <a:xfrm>
              <a:off x="4481513" y="1649413"/>
              <a:ext cx="180974" cy="18097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ar-SA">
                <a:solidFill>
                  <a:schemeClr val="bg1"/>
                </a:solidFill>
              </a:endParaRPr>
            </a:p>
          </p:txBody>
        </p:sp>
        <p:sp>
          <p:nvSpPr>
            <p:cNvPr id="15" name="Oval 5"/>
            <p:cNvSpPr/>
            <p:nvPr/>
          </p:nvSpPr>
          <p:spPr>
            <a:xfrm>
              <a:off x="4514850" y="1682750"/>
              <a:ext cx="114300" cy="1143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ar-SA">
                <a:solidFill>
                  <a:schemeClr val="bg1"/>
                </a:solidFill>
              </a:endParaRPr>
            </a:p>
          </p:txBody>
        </p:sp>
      </p:grpSp>
      <p:sp>
        <p:nvSpPr>
          <p:cNvPr id="25" name="슬라이드 번호 개체 틀 30"/>
          <p:cNvSpPr>
            <a:spLocks noGrp="1"/>
          </p:cNvSpPr>
          <p:nvPr/>
        </p:nvSpPr>
        <p:spPr>
          <a:xfrm>
            <a:off x="266298" y="6244528"/>
            <a:ext cx="474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6AC000-942F-463A-8EC5-40345FAF3BAA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55" y="1596855"/>
            <a:ext cx="10692699" cy="4733925"/>
          </a:xfrm>
          <a:prstGeom prst="rect">
            <a:avLst/>
          </a:prstGeom>
        </p:spPr>
      </p:pic>
      <p:sp>
        <p:nvSpPr>
          <p:cNvPr id="27" name="TextBox 4"/>
          <p:cNvSpPr txBox="1"/>
          <p:nvPr/>
        </p:nvSpPr>
        <p:spPr>
          <a:xfrm>
            <a:off x="1449486" y="5875196"/>
            <a:ext cx="422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solidFill>
                  <a:srgbClr val="FF0000"/>
                </a:solidFill>
              </a:rPr>
              <a:t>Human Neuron vs. Neural Processor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16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200150" y="107950"/>
            <a:ext cx="10871200" cy="6648450"/>
          </a:xfrm>
          <a:prstGeom prst="rect">
            <a:avLst/>
          </a:prstGeom>
          <a:solidFill>
            <a:srgbClr val="373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슬라이드 번호 개체 틀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C000-942F-463A-8EC5-40345FAF3BAA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8" name="제목 2"/>
          <p:cNvSpPr txBox="1">
            <a:spLocks/>
          </p:cNvSpPr>
          <p:nvPr/>
        </p:nvSpPr>
        <p:spPr>
          <a:xfrm>
            <a:off x="2561177" y="537369"/>
            <a:ext cx="814914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발표 순서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0" name="제목 2"/>
          <p:cNvSpPr txBox="1">
            <a:spLocks/>
          </p:cNvSpPr>
          <p:nvPr/>
        </p:nvSpPr>
        <p:spPr>
          <a:xfrm>
            <a:off x="3100853" y="1403472"/>
            <a:ext cx="7898324" cy="4795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 algn="l">
              <a:lnSpc>
                <a:spcPct val="170000"/>
              </a:lnSpc>
              <a:buAutoNum type="arabicPeriod"/>
            </a:pPr>
            <a:endParaRPr lang="en-US" altLang="ko-KR" sz="2000" dirty="0" smtClean="0">
              <a:solidFill>
                <a:schemeClr val="accent6"/>
              </a:solidFill>
              <a:latin typeface="+mn-ea"/>
              <a:ea typeface="+mn-ea"/>
            </a:endParaRPr>
          </a:p>
          <a:p>
            <a:pPr marL="742950" indent="-742950" algn="l">
              <a:lnSpc>
                <a:spcPct val="170000"/>
              </a:lnSpc>
              <a:buAutoNum type="arabicPeriod"/>
            </a:pPr>
            <a:r>
              <a:rPr lang="ko-KR" altLang="en-US" sz="2000" dirty="0" smtClean="0">
                <a:solidFill>
                  <a:schemeClr val="accent6"/>
                </a:solidFill>
                <a:latin typeface="+mn-ea"/>
                <a:ea typeface="+mn-ea"/>
              </a:rPr>
              <a:t>이미 이용중인 </a:t>
            </a:r>
            <a:r>
              <a:rPr lang="en-US" altLang="ko-KR" sz="2000" dirty="0" smtClean="0">
                <a:solidFill>
                  <a:schemeClr val="accent6"/>
                </a:solidFill>
                <a:latin typeface="+mn-ea"/>
                <a:ea typeface="+mn-ea"/>
              </a:rPr>
              <a:t>AI</a:t>
            </a:r>
            <a:r>
              <a:rPr lang="ko-KR" altLang="en-US" sz="2000" dirty="0" smtClean="0">
                <a:solidFill>
                  <a:schemeClr val="accent6"/>
                </a:solidFill>
                <a:latin typeface="+mn-ea"/>
                <a:ea typeface="+mn-ea"/>
              </a:rPr>
              <a:t>기술 응용</a:t>
            </a:r>
            <a:endParaRPr lang="en-US" altLang="ko-KR" sz="2000" dirty="0" smtClean="0">
              <a:solidFill>
                <a:schemeClr val="accent6"/>
              </a:solidFill>
              <a:latin typeface="+mn-ea"/>
              <a:ea typeface="+mn-ea"/>
            </a:endParaRPr>
          </a:p>
          <a:p>
            <a:pPr marL="742950" indent="-742950" algn="l">
              <a:lnSpc>
                <a:spcPct val="170000"/>
              </a:lnSpc>
              <a:buAutoNum type="arabicPeriod"/>
            </a:pPr>
            <a:r>
              <a:rPr lang="en-US" altLang="ko-KR" sz="20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ML</a:t>
            </a:r>
            <a:r>
              <a:rPr lang="ko-KR" altLang="en-US" sz="20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기반 </a:t>
            </a:r>
            <a:r>
              <a:rPr lang="en-US" altLang="ko-KR" sz="20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(</a:t>
            </a:r>
            <a:r>
              <a:rPr lang="ko-KR" altLang="en-US" sz="20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최신</a:t>
            </a:r>
            <a:r>
              <a:rPr lang="en-US" altLang="ko-KR" sz="20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)</a:t>
            </a:r>
            <a:r>
              <a:rPr lang="ko-KR" altLang="en-US" sz="20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인공지능의 </a:t>
            </a:r>
            <a:r>
              <a:rPr lang="ko-KR" altLang="en-US" sz="20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이해 </a:t>
            </a:r>
            <a:endParaRPr lang="en-US" altLang="ko-KR" sz="2000" dirty="0" smtClean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marL="742950" indent="-742950" algn="l">
              <a:lnSpc>
                <a:spcPct val="170000"/>
              </a:lnSpc>
              <a:buAutoNum type="arabicPeriod"/>
            </a:pPr>
            <a:r>
              <a:rPr lang="en-US" altLang="ko-KR" sz="20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</a:t>
            </a:r>
            <a:r>
              <a:rPr lang="ko-KR" altLang="en-US" sz="20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차 산업혁명의 </a:t>
            </a:r>
            <a:r>
              <a:rPr lang="ko-KR" altLang="en-US" sz="20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이해</a:t>
            </a:r>
            <a:endParaRPr lang="en-US" altLang="ko-KR" sz="2000" dirty="0" smtClean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marL="742950" indent="-742950" algn="l">
              <a:lnSpc>
                <a:spcPct val="170000"/>
              </a:lnSpc>
              <a:buAutoNum type="arabicPeriod"/>
            </a:pPr>
            <a:r>
              <a:rPr lang="en-US" altLang="ko-KR" sz="20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AI </a:t>
            </a:r>
            <a:r>
              <a:rPr lang="ko-KR" altLang="en-US" sz="20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시대가 가져올 </a:t>
            </a:r>
            <a:r>
              <a:rPr lang="ko-KR" altLang="en-US" sz="20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변화</a:t>
            </a:r>
            <a:endParaRPr lang="en-US" altLang="ko-KR" sz="2000" dirty="0" smtClean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marL="742950" indent="-742950" algn="l">
              <a:lnSpc>
                <a:spcPct val="170000"/>
              </a:lnSpc>
              <a:buAutoNum type="arabicPeriod"/>
            </a:pPr>
            <a:r>
              <a:rPr lang="ko-KR" altLang="en-US" sz="2000" dirty="0">
                <a:solidFill>
                  <a:schemeClr val="accent6"/>
                </a:solidFill>
                <a:latin typeface="+mn-ea"/>
              </a:rPr>
              <a:t>메이커 </a:t>
            </a:r>
            <a:r>
              <a:rPr lang="ko-KR" altLang="en-US" sz="2000" dirty="0" err="1">
                <a:solidFill>
                  <a:schemeClr val="accent6"/>
                </a:solidFill>
                <a:latin typeface="+mn-ea"/>
              </a:rPr>
              <a:t>무브먼트의</a:t>
            </a:r>
            <a:r>
              <a:rPr lang="ko-KR" altLang="en-US" sz="2000" dirty="0">
                <a:solidFill>
                  <a:schemeClr val="accent6"/>
                </a:solidFill>
                <a:latin typeface="+mn-ea"/>
              </a:rPr>
              <a:t> 배경</a:t>
            </a:r>
            <a:r>
              <a:rPr lang="en-US" altLang="ko-KR" sz="2000" dirty="0">
                <a:solidFill>
                  <a:schemeClr val="accent6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chemeClr val="accent6"/>
                </a:solidFill>
                <a:latin typeface="+mn-ea"/>
              </a:rPr>
              <a:t>기본정신</a:t>
            </a:r>
            <a:r>
              <a:rPr lang="en-US" altLang="ko-KR" sz="2000" dirty="0">
                <a:solidFill>
                  <a:schemeClr val="accent6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chemeClr val="accent6"/>
                </a:solidFill>
                <a:latin typeface="+mn-ea"/>
              </a:rPr>
              <a:t>과제</a:t>
            </a:r>
            <a:endParaRPr lang="en-US" altLang="ko-KR" sz="2000" dirty="0" smtClean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marL="742950" indent="-742950" algn="l">
              <a:lnSpc>
                <a:spcPct val="170000"/>
              </a:lnSpc>
              <a:buAutoNum type="arabicPeriod"/>
            </a:pPr>
            <a:r>
              <a:rPr lang="ko-KR" altLang="en-US" sz="20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메이커는 왜 </a:t>
            </a:r>
            <a:r>
              <a:rPr lang="en-US" altLang="ko-KR" sz="20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AI </a:t>
            </a:r>
            <a:r>
              <a:rPr lang="ko-KR" altLang="en-US" sz="20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를 배우고 이용해야 하는가</a:t>
            </a:r>
            <a:r>
              <a:rPr lang="en-US" altLang="ko-KR" sz="20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?</a:t>
            </a:r>
          </a:p>
          <a:p>
            <a:pPr marL="742950" indent="-742950" algn="l">
              <a:lnSpc>
                <a:spcPct val="170000"/>
              </a:lnSpc>
              <a:buAutoNum type="arabicPeriod"/>
            </a:pPr>
            <a:r>
              <a:rPr lang="ko-KR" altLang="en-US" sz="20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한국</a:t>
            </a:r>
            <a:r>
              <a:rPr lang="en-US" altLang="ko-KR" sz="20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0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IT</a:t>
            </a:r>
            <a:r>
              <a:rPr lang="ko-KR" altLang="en-US" sz="20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역사로부터의 </a:t>
            </a:r>
            <a:r>
              <a:rPr lang="ko-KR" altLang="en-US" sz="20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교훈</a:t>
            </a:r>
            <a:endParaRPr lang="en-US" altLang="ko-KR" sz="2000" dirty="0" smtClean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marL="742950" indent="-742950" algn="l">
              <a:lnSpc>
                <a:spcPct val="170000"/>
              </a:lnSpc>
              <a:buAutoNum type="arabicPeriod"/>
            </a:pPr>
            <a:r>
              <a:rPr lang="ko-KR" altLang="en-US" sz="20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창의성의 </a:t>
            </a:r>
            <a:r>
              <a:rPr lang="ko-KR" altLang="en-US" sz="20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열쇠 </a:t>
            </a:r>
            <a:r>
              <a:rPr lang="en-US" altLang="ko-KR" sz="20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- </a:t>
            </a:r>
            <a:r>
              <a:rPr lang="ko-KR" altLang="en-US" sz="20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융합</a:t>
            </a:r>
            <a:r>
              <a:rPr lang="en-US" altLang="ko-KR" sz="20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(convergence)</a:t>
            </a:r>
            <a:endParaRPr lang="ko-KR" altLang="en-US" sz="200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marL="742950" indent="-742950" algn="l">
              <a:lnSpc>
                <a:spcPct val="170000"/>
              </a:lnSpc>
              <a:buAutoNum type="arabicPeriod"/>
            </a:pPr>
            <a:r>
              <a:rPr lang="ko-KR" altLang="en-US" sz="2000" dirty="0" smtClean="0">
                <a:solidFill>
                  <a:schemeClr val="accent6"/>
                </a:solidFill>
                <a:latin typeface="+mn-ea"/>
                <a:ea typeface="+mn-ea"/>
              </a:rPr>
              <a:t>제언</a:t>
            </a:r>
            <a:endParaRPr lang="en-US" altLang="ko-KR" sz="2000" dirty="0" smtClean="0">
              <a:solidFill>
                <a:schemeClr val="accent6"/>
              </a:solidFill>
              <a:latin typeface="+mn-ea"/>
              <a:ea typeface="+mn-ea"/>
            </a:endParaRPr>
          </a:p>
          <a:p>
            <a:pPr algn="l">
              <a:lnSpc>
                <a:spcPct val="170000"/>
              </a:lnSpc>
            </a:pPr>
            <a:r>
              <a:rPr lang="en-US" altLang="ko-KR" sz="2000" dirty="0" smtClean="0">
                <a:solidFill>
                  <a:schemeClr val="accent6"/>
                </a:solidFill>
                <a:latin typeface="+mn-ea"/>
                <a:ea typeface="+mn-ea"/>
              </a:rPr>
              <a:t>        Q &amp; A</a:t>
            </a:r>
            <a:endParaRPr lang="ko-KR" altLang="en-US" sz="2000" dirty="0">
              <a:solidFill>
                <a:schemeClr val="accent6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0066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200150" y="107950"/>
            <a:ext cx="10871200" cy="6648450"/>
          </a:xfrm>
          <a:prstGeom prst="rect">
            <a:avLst/>
          </a:prstGeom>
          <a:solidFill>
            <a:srgbClr val="373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24004" y="104775"/>
            <a:ext cx="10871200" cy="6648450"/>
          </a:xfrm>
          <a:prstGeom prst="rect">
            <a:avLst/>
          </a:prstGeom>
          <a:solidFill>
            <a:srgbClr val="373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1282755" y="263525"/>
            <a:ext cx="1061626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Deep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Neural Network 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기초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(3)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379985" y="1025525"/>
            <a:ext cx="6387797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26"/>
          <p:cNvGrpSpPr/>
          <p:nvPr/>
        </p:nvGrpSpPr>
        <p:grpSpPr>
          <a:xfrm>
            <a:off x="7725390" y="953800"/>
            <a:ext cx="180974" cy="180974"/>
            <a:chOff x="4481513" y="1649413"/>
            <a:chExt cx="180974" cy="180974"/>
          </a:xfrm>
        </p:grpSpPr>
        <p:sp>
          <p:nvSpPr>
            <p:cNvPr id="14" name="Oval 4"/>
            <p:cNvSpPr/>
            <p:nvPr/>
          </p:nvSpPr>
          <p:spPr>
            <a:xfrm>
              <a:off x="4481513" y="1649413"/>
              <a:ext cx="180974" cy="18097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ar-SA">
                <a:solidFill>
                  <a:schemeClr val="bg1"/>
                </a:solidFill>
              </a:endParaRPr>
            </a:p>
          </p:txBody>
        </p:sp>
        <p:sp>
          <p:nvSpPr>
            <p:cNvPr id="15" name="Oval 5"/>
            <p:cNvSpPr/>
            <p:nvPr/>
          </p:nvSpPr>
          <p:spPr>
            <a:xfrm>
              <a:off x="4514850" y="1682750"/>
              <a:ext cx="114300" cy="1143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ar-SA">
                <a:solidFill>
                  <a:schemeClr val="bg1"/>
                </a:solidFill>
              </a:endParaRPr>
            </a:p>
          </p:txBody>
        </p:sp>
      </p:grpSp>
      <p:sp>
        <p:nvSpPr>
          <p:cNvPr id="25" name="슬라이드 번호 개체 틀 30"/>
          <p:cNvSpPr>
            <a:spLocks noGrp="1"/>
          </p:cNvSpPr>
          <p:nvPr/>
        </p:nvSpPr>
        <p:spPr>
          <a:xfrm>
            <a:off x="266298" y="6244528"/>
            <a:ext cx="474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6AC000-942F-463A-8EC5-40345FAF3BAA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450" y="1863437"/>
            <a:ext cx="10682870" cy="446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20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200150" y="107950"/>
            <a:ext cx="10871200" cy="6648450"/>
          </a:xfrm>
          <a:prstGeom prst="rect">
            <a:avLst/>
          </a:prstGeom>
          <a:solidFill>
            <a:srgbClr val="373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24004" y="104775"/>
            <a:ext cx="10871200" cy="6648450"/>
          </a:xfrm>
          <a:prstGeom prst="rect">
            <a:avLst/>
          </a:prstGeom>
          <a:solidFill>
            <a:srgbClr val="373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1282755" y="263525"/>
            <a:ext cx="1061626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Deep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Neural Network 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기초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(4)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379985" y="1025525"/>
            <a:ext cx="6387797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26"/>
          <p:cNvGrpSpPr/>
          <p:nvPr/>
        </p:nvGrpSpPr>
        <p:grpSpPr>
          <a:xfrm>
            <a:off x="7725390" y="953800"/>
            <a:ext cx="180974" cy="180974"/>
            <a:chOff x="4481513" y="1649413"/>
            <a:chExt cx="180974" cy="180974"/>
          </a:xfrm>
        </p:grpSpPr>
        <p:sp>
          <p:nvSpPr>
            <p:cNvPr id="14" name="Oval 4"/>
            <p:cNvSpPr/>
            <p:nvPr/>
          </p:nvSpPr>
          <p:spPr>
            <a:xfrm>
              <a:off x="4481513" y="1649413"/>
              <a:ext cx="180974" cy="18097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ar-SA">
                <a:solidFill>
                  <a:schemeClr val="bg1"/>
                </a:solidFill>
              </a:endParaRPr>
            </a:p>
          </p:txBody>
        </p:sp>
        <p:sp>
          <p:nvSpPr>
            <p:cNvPr id="15" name="Oval 5"/>
            <p:cNvSpPr/>
            <p:nvPr/>
          </p:nvSpPr>
          <p:spPr>
            <a:xfrm>
              <a:off x="4514850" y="1682750"/>
              <a:ext cx="114300" cy="1143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ar-SA">
                <a:solidFill>
                  <a:schemeClr val="bg1"/>
                </a:solidFill>
              </a:endParaRPr>
            </a:p>
          </p:txBody>
        </p:sp>
      </p:grpSp>
      <p:sp>
        <p:nvSpPr>
          <p:cNvPr id="25" name="슬라이드 번호 개체 틀 30"/>
          <p:cNvSpPr>
            <a:spLocks noGrp="1"/>
          </p:cNvSpPr>
          <p:nvPr/>
        </p:nvSpPr>
        <p:spPr>
          <a:xfrm>
            <a:off x="266298" y="6244528"/>
            <a:ext cx="474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6AC000-942F-463A-8EC5-40345FAF3BAA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094" y="1607127"/>
            <a:ext cx="10693581" cy="475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90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200150" y="107950"/>
            <a:ext cx="10871200" cy="6648450"/>
          </a:xfrm>
          <a:prstGeom prst="rect">
            <a:avLst/>
          </a:prstGeom>
          <a:solidFill>
            <a:srgbClr val="373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24004" y="104775"/>
            <a:ext cx="10871200" cy="6648450"/>
          </a:xfrm>
          <a:prstGeom prst="rect">
            <a:avLst/>
          </a:prstGeom>
          <a:solidFill>
            <a:srgbClr val="373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1282755" y="263525"/>
            <a:ext cx="1061626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Deep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Neural Network 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기초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(5)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379985" y="1025525"/>
            <a:ext cx="6387797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26"/>
          <p:cNvGrpSpPr/>
          <p:nvPr/>
        </p:nvGrpSpPr>
        <p:grpSpPr>
          <a:xfrm>
            <a:off x="7725390" y="953800"/>
            <a:ext cx="180974" cy="180974"/>
            <a:chOff x="4481513" y="1649413"/>
            <a:chExt cx="180974" cy="180974"/>
          </a:xfrm>
        </p:grpSpPr>
        <p:sp>
          <p:nvSpPr>
            <p:cNvPr id="14" name="Oval 4"/>
            <p:cNvSpPr/>
            <p:nvPr/>
          </p:nvSpPr>
          <p:spPr>
            <a:xfrm>
              <a:off x="4481513" y="1649413"/>
              <a:ext cx="180974" cy="18097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ar-SA">
                <a:solidFill>
                  <a:schemeClr val="bg1"/>
                </a:solidFill>
              </a:endParaRPr>
            </a:p>
          </p:txBody>
        </p:sp>
        <p:sp>
          <p:nvSpPr>
            <p:cNvPr id="15" name="Oval 5"/>
            <p:cNvSpPr/>
            <p:nvPr/>
          </p:nvSpPr>
          <p:spPr>
            <a:xfrm>
              <a:off x="4514850" y="1682750"/>
              <a:ext cx="114300" cy="1143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ar-SA">
                <a:solidFill>
                  <a:schemeClr val="bg1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181" y="1181100"/>
            <a:ext cx="10144106" cy="543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1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200150" y="107950"/>
            <a:ext cx="10871200" cy="6648450"/>
          </a:xfrm>
          <a:prstGeom prst="rect">
            <a:avLst/>
          </a:prstGeom>
          <a:solidFill>
            <a:srgbClr val="373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24004" y="104775"/>
            <a:ext cx="10871200" cy="6648450"/>
          </a:xfrm>
          <a:prstGeom prst="rect">
            <a:avLst/>
          </a:prstGeom>
          <a:solidFill>
            <a:srgbClr val="373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1282755" y="263525"/>
            <a:ext cx="1061626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영상분류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예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379985" y="1025525"/>
            <a:ext cx="6387797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26"/>
          <p:cNvGrpSpPr/>
          <p:nvPr/>
        </p:nvGrpSpPr>
        <p:grpSpPr>
          <a:xfrm>
            <a:off x="7725390" y="953800"/>
            <a:ext cx="180974" cy="180974"/>
            <a:chOff x="4481513" y="1649413"/>
            <a:chExt cx="180974" cy="180974"/>
          </a:xfrm>
        </p:grpSpPr>
        <p:sp>
          <p:nvSpPr>
            <p:cNvPr id="14" name="Oval 4"/>
            <p:cNvSpPr/>
            <p:nvPr/>
          </p:nvSpPr>
          <p:spPr>
            <a:xfrm>
              <a:off x="4481513" y="1649413"/>
              <a:ext cx="180974" cy="18097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ar-SA">
                <a:solidFill>
                  <a:schemeClr val="bg1"/>
                </a:solidFill>
              </a:endParaRPr>
            </a:p>
          </p:txBody>
        </p:sp>
        <p:sp>
          <p:nvSpPr>
            <p:cNvPr id="15" name="Oval 5"/>
            <p:cNvSpPr/>
            <p:nvPr/>
          </p:nvSpPr>
          <p:spPr>
            <a:xfrm>
              <a:off x="4514850" y="1682750"/>
              <a:ext cx="114300" cy="1143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ar-SA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953164" y="431552"/>
            <a:ext cx="739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linkClick r:id="rId2"/>
              </a:rPr>
              <a:t>https://cs.stanford.edu/people/karpathy/convnetjs/demo/cifar10.html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985" y="1287690"/>
            <a:ext cx="10375178" cy="518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93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200150" y="107950"/>
            <a:ext cx="10871200" cy="6648450"/>
          </a:xfrm>
          <a:prstGeom prst="rect">
            <a:avLst/>
          </a:prstGeom>
          <a:solidFill>
            <a:srgbClr val="373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24004" y="104775"/>
            <a:ext cx="10871200" cy="6648450"/>
          </a:xfrm>
          <a:prstGeom prst="rect">
            <a:avLst/>
          </a:prstGeom>
          <a:solidFill>
            <a:srgbClr val="373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1282755" y="263525"/>
            <a:ext cx="1061626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데이터에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기반한 문제해결 방법의 약점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cxnSp>
        <p:nvCxnSpPr>
          <p:cNvPr id="10" name="직선 연결선 9"/>
          <p:cNvCxnSpPr>
            <a:endCxn id="14" idx="2"/>
          </p:cNvCxnSpPr>
          <p:nvPr/>
        </p:nvCxnSpPr>
        <p:spPr>
          <a:xfrm>
            <a:off x="1452291" y="984064"/>
            <a:ext cx="8058204" cy="31945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26"/>
          <p:cNvGrpSpPr/>
          <p:nvPr/>
        </p:nvGrpSpPr>
        <p:grpSpPr>
          <a:xfrm>
            <a:off x="9510495" y="925522"/>
            <a:ext cx="180974" cy="180974"/>
            <a:chOff x="4481513" y="1649413"/>
            <a:chExt cx="180974" cy="180974"/>
          </a:xfrm>
        </p:grpSpPr>
        <p:sp>
          <p:nvSpPr>
            <p:cNvPr id="14" name="Oval 4"/>
            <p:cNvSpPr/>
            <p:nvPr/>
          </p:nvSpPr>
          <p:spPr>
            <a:xfrm>
              <a:off x="4481513" y="1649413"/>
              <a:ext cx="180974" cy="18097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ar-SA">
                <a:solidFill>
                  <a:schemeClr val="bg1"/>
                </a:solidFill>
              </a:endParaRPr>
            </a:p>
          </p:txBody>
        </p:sp>
        <p:sp>
          <p:nvSpPr>
            <p:cNvPr id="15" name="Oval 5"/>
            <p:cNvSpPr/>
            <p:nvPr/>
          </p:nvSpPr>
          <p:spPr>
            <a:xfrm>
              <a:off x="4514850" y="1682750"/>
              <a:ext cx="114300" cy="1143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ar-SA">
                <a:solidFill>
                  <a:schemeClr val="bg1"/>
                </a:solidFill>
              </a:endParaRPr>
            </a:p>
          </p:txBody>
        </p:sp>
      </p:grpSp>
      <p:sp>
        <p:nvSpPr>
          <p:cNvPr id="12" name="Rectangle 4"/>
          <p:cNvSpPr/>
          <p:nvPr/>
        </p:nvSpPr>
        <p:spPr>
          <a:xfrm>
            <a:off x="2250581" y="1394422"/>
            <a:ext cx="9228765" cy="499883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109" y="1394422"/>
            <a:ext cx="2736661" cy="516077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226" y="1418234"/>
            <a:ext cx="2759590" cy="513696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0508" y="1411090"/>
            <a:ext cx="2747390" cy="5127441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5870183" y="3457286"/>
            <a:ext cx="624582" cy="225426"/>
          </a:xfrm>
          <a:prstGeom prst="roundRect">
            <a:avLst/>
          </a:prstGeom>
          <a:solidFill>
            <a:srgbClr val="FF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2694207" y="3457286"/>
            <a:ext cx="972691" cy="225426"/>
          </a:xfrm>
          <a:prstGeom prst="roundRect">
            <a:avLst/>
          </a:prstGeom>
          <a:solidFill>
            <a:srgbClr val="FF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2247197" y="4664846"/>
            <a:ext cx="1690635" cy="84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2247197" y="5013921"/>
            <a:ext cx="84531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438753" y="4733005"/>
            <a:ext cx="1891599" cy="80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5451265" y="5081654"/>
            <a:ext cx="238123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8609332" y="4733005"/>
            <a:ext cx="1983300" cy="80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8609332" y="5083596"/>
            <a:ext cx="238123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6973054" y="4368512"/>
            <a:ext cx="357298" cy="19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3666898" y="4324236"/>
            <a:ext cx="357298" cy="19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9874203" y="2649779"/>
            <a:ext cx="870829" cy="19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6636582" y="2649779"/>
            <a:ext cx="865717" cy="19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466439" y="2678619"/>
            <a:ext cx="877793" cy="94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4"/>
          <p:cNvSpPr txBox="1"/>
          <p:nvPr/>
        </p:nvSpPr>
        <p:spPr>
          <a:xfrm rot="20328876">
            <a:off x="1486228" y="1070868"/>
            <a:ext cx="1793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1" dirty="0" smtClean="0">
                <a:solidFill>
                  <a:srgbClr val="FFC000"/>
                </a:solidFill>
              </a:rPr>
              <a:t>Papago</a:t>
            </a:r>
            <a:r>
              <a:rPr lang="ko-KR" altLang="en-US" sz="2800" dirty="0" smtClean="0"/>
              <a:t>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6677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200150" y="107950"/>
            <a:ext cx="10871200" cy="6648450"/>
          </a:xfrm>
          <a:prstGeom prst="rect">
            <a:avLst/>
          </a:prstGeom>
          <a:solidFill>
            <a:srgbClr val="373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24004" y="104775"/>
            <a:ext cx="10871200" cy="6648450"/>
          </a:xfrm>
          <a:prstGeom prst="rect">
            <a:avLst/>
          </a:prstGeom>
          <a:solidFill>
            <a:srgbClr val="373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1282755" y="263525"/>
            <a:ext cx="1061626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데이터에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기반한 문제해결 방법의 약점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cxnSp>
        <p:nvCxnSpPr>
          <p:cNvPr id="10" name="직선 연결선 9"/>
          <p:cNvCxnSpPr>
            <a:endCxn id="14" idx="2"/>
          </p:cNvCxnSpPr>
          <p:nvPr/>
        </p:nvCxnSpPr>
        <p:spPr>
          <a:xfrm>
            <a:off x="1452291" y="984064"/>
            <a:ext cx="8058204" cy="31945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26"/>
          <p:cNvGrpSpPr/>
          <p:nvPr/>
        </p:nvGrpSpPr>
        <p:grpSpPr>
          <a:xfrm>
            <a:off x="9510495" y="925522"/>
            <a:ext cx="180974" cy="180974"/>
            <a:chOff x="4481513" y="1649413"/>
            <a:chExt cx="180974" cy="180974"/>
          </a:xfrm>
        </p:grpSpPr>
        <p:sp>
          <p:nvSpPr>
            <p:cNvPr id="14" name="Oval 4"/>
            <p:cNvSpPr/>
            <p:nvPr/>
          </p:nvSpPr>
          <p:spPr>
            <a:xfrm>
              <a:off x="4481513" y="1649413"/>
              <a:ext cx="180974" cy="18097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ar-SA">
                <a:solidFill>
                  <a:schemeClr val="bg1"/>
                </a:solidFill>
              </a:endParaRPr>
            </a:p>
          </p:txBody>
        </p:sp>
        <p:sp>
          <p:nvSpPr>
            <p:cNvPr id="15" name="Oval 5"/>
            <p:cNvSpPr/>
            <p:nvPr/>
          </p:nvSpPr>
          <p:spPr>
            <a:xfrm>
              <a:off x="4514850" y="1682750"/>
              <a:ext cx="114300" cy="1143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ar-SA">
                <a:solidFill>
                  <a:schemeClr val="bg1"/>
                </a:solidFill>
              </a:endParaRPr>
            </a:p>
          </p:txBody>
        </p:sp>
      </p:grpSp>
      <p:sp>
        <p:nvSpPr>
          <p:cNvPr id="12" name="Rectangle 4"/>
          <p:cNvSpPr/>
          <p:nvPr/>
        </p:nvSpPr>
        <p:spPr>
          <a:xfrm>
            <a:off x="2250581" y="1394422"/>
            <a:ext cx="9228765" cy="499883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Rectangle 4"/>
          <p:cNvSpPr/>
          <p:nvPr/>
        </p:nvSpPr>
        <p:spPr>
          <a:xfrm>
            <a:off x="2035338" y="1386289"/>
            <a:ext cx="9228765" cy="499883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951" y="1394422"/>
            <a:ext cx="2861515" cy="5074669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744" y="1386288"/>
            <a:ext cx="6704777" cy="508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2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200150" y="107950"/>
            <a:ext cx="10871200" cy="6648450"/>
          </a:xfrm>
          <a:prstGeom prst="rect">
            <a:avLst/>
          </a:prstGeom>
          <a:solidFill>
            <a:srgbClr val="373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24004" y="104775"/>
            <a:ext cx="10871200" cy="6648450"/>
          </a:xfrm>
          <a:prstGeom prst="rect">
            <a:avLst/>
          </a:prstGeom>
          <a:solidFill>
            <a:srgbClr val="373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1282755" y="263525"/>
            <a:ext cx="1061626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AI 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기계의 결과는 항상 확률적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(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신뢰도 값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)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cxnSp>
        <p:nvCxnSpPr>
          <p:cNvPr id="10" name="직선 연결선 9"/>
          <p:cNvCxnSpPr>
            <a:endCxn id="14" idx="2"/>
          </p:cNvCxnSpPr>
          <p:nvPr/>
        </p:nvCxnSpPr>
        <p:spPr>
          <a:xfrm>
            <a:off x="1452291" y="984064"/>
            <a:ext cx="8058204" cy="31945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26"/>
          <p:cNvGrpSpPr/>
          <p:nvPr/>
        </p:nvGrpSpPr>
        <p:grpSpPr>
          <a:xfrm>
            <a:off x="9510495" y="925522"/>
            <a:ext cx="180974" cy="180974"/>
            <a:chOff x="4481513" y="1649413"/>
            <a:chExt cx="180974" cy="180974"/>
          </a:xfrm>
        </p:grpSpPr>
        <p:sp>
          <p:nvSpPr>
            <p:cNvPr id="14" name="Oval 4"/>
            <p:cNvSpPr/>
            <p:nvPr/>
          </p:nvSpPr>
          <p:spPr>
            <a:xfrm>
              <a:off x="4481513" y="1649413"/>
              <a:ext cx="180974" cy="18097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ar-SA">
                <a:solidFill>
                  <a:schemeClr val="bg1"/>
                </a:solidFill>
              </a:endParaRPr>
            </a:p>
          </p:txBody>
        </p:sp>
        <p:sp>
          <p:nvSpPr>
            <p:cNvPr id="15" name="Oval 5"/>
            <p:cNvSpPr/>
            <p:nvPr/>
          </p:nvSpPr>
          <p:spPr>
            <a:xfrm>
              <a:off x="4514850" y="1682750"/>
              <a:ext cx="114300" cy="1143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ar-SA">
                <a:solidFill>
                  <a:schemeClr val="bg1"/>
                </a:solidFill>
              </a:endParaRPr>
            </a:p>
          </p:txBody>
        </p:sp>
      </p:grpSp>
      <p:sp>
        <p:nvSpPr>
          <p:cNvPr id="12" name="Rectangle 4"/>
          <p:cNvSpPr/>
          <p:nvPr/>
        </p:nvSpPr>
        <p:spPr>
          <a:xfrm>
            <a:off x="2250581" y="1394422"/>
            <a:ext cx="9228765" cy="499883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Rectangle 4"/>
          <p:cNvSpPr/>
          <p:nvPr/>
        </p:nvSpPr>
        <p:spPr>
          <a:xfrm>
            <a:off x="2035338" y="1386289"/>
            <a:ext cx="9228765" cy="499883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55" y="1827035"/>
            <a:ext cx="10480798" cy="4608815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8404680" y="2556204"/>
            <a:ext cx="1699494" cy="6333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863160" y="2511435"/>
            <a:ext cx="653014" cy="4647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47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200150" y="107950"/>
            <a:ext cx="10871200" cy="6648450"/>
          </a:xfrm>
          <a:prstGeom prst="rect">
            <a:avLst/>
          </a:prstGeom>
          <a:solidFill>
            <a:srgbClr val="373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24004" y="104775"/>
            <a:ext cx="10871200" cy="6648450"/>
          </a:xfrm>
          <a:prstGeom prst="rect">
            <a:avLst/>
          </a:prstGeom>
          <a:solidFill>
            <a:srgbClr val="373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1282755" y="263525"/>
            <a:ext cx="1061626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기존코딩과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ML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기반 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AI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컴퓨팅의 비교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cxnSp>
        <p:nvCxnSpPr>
          <p:cNvPr id="10" name="직선 연결선 9"/>
          <p:cNvCxnSpPr>
            <a:endCxn id="14" idx="2"/>
          </p:cNvCxnSpPr>
          <p:nvPr/>
        </p:nvCxnSpPr>
        <p:spPr>
          <a:xfrm>
            <a:off x="1452291" y="984064"/>
            <a:ext cx="8058204" cy="31945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26"/>
          <p:cNvGrpSpPr/>
          <p:nvPr/>
        </p:nvGrpSpPr>
        <p:grpSpPr>
          <a:xfrm>
            <a:off x="9510495" y="925522"/>
            <a:ext cx="180974" cy="180974"/>
            <a:chOff x="4481513" y="1649413"/>
            <a:chExt cx="180974" cy="180974"/>
          </a:xfrm>
        </p:grpSpPr>
        <p:sp>
          <p:nvSpPr>
            <p:cNvPr id="14" name="Oval 4"/>
            <p:cNvSpPr/>
            <p:nvPr/>
          </p:nvSpPr>
          <p:spPr>
            <a:xfrm>
              <a:off x="4481513" y="1649413"/>
              <a:ext cx="180974" cy="18097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ar-SA">
                <a:solidFill>
                  <a:schemeClr val="bg1"/>
                </a:solidFill>
              </a:endParaRPr>
            </a:p>
          </p:txBody>
        </p:sp>
        <p:sp>
          <p:nvSpPr>
            <p:cNvPr id="15" name="Oval 5"/>
            <p:cNvSpPr/>
            <p:nvPr/>
          </p:nvSpPr>
          <p:spPr>
            <a:xfrm>
              <a:off x="4514850" y="1682750"/>
              <a:ext cx="114300" cy="1143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ar-SA">
                <a:solidFill>
                  <a:schemeClr val="bg1"/>
                </a:solidFill>
              </a:endParaRPr>
            </a:p>
          </p:txBody>
        </p:sp>
      </p:grpSp>
      <p:sp>
        <p:nvSpPr>
          <p:cNvPr id="12" name="Rectangle 4"/>
          <p:cNvSpPr/>
          <p:nvPr/>
        </p:nvSpPr>
        <p:spPr>
          <a:xfrm>
            <a:off x="2250581" y="1394422"/>
            <a:ext cx="9228765" cy="499883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Rectangle 4"/>
          <p:cNvSpPr/>
          <p:nvPr/>
        </p:nvSpPr>
        <p:spPr>
          <a:xfrm>
            <a:off x="2035338" y="1386289"/>
            <a:ext cx="9228765" cy="499883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TextBox 9"/>
          <p:cNvSpPr txBox="1"/>
          <p:nvPr/>
        </p:nvSpPr>
        <p:spPr>
          <a:xfrm>
            <a:off x="1358901" y="1936026"/>
            <a:ext cx="519405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 smtClean="0">
                <a:solidFill>
                  <a:srgbClr val="FFFFFF"/>
                </a:solidFill>
              </a:rPr>
              <a:t>딱딱한</a:t>
            </a:r>
            <a:r>
              <a:rPr lang="en-US" altLang="ko-KR" b="1" dirty="0" smtClean="0">
                <a:solidFill>
                  <a:srgbClr val="FFFFFF"/>
                </a:solidFill>
              </a:rPr>
              <a:t> </a:t>
            </a:r>
            <a:r>
              <a:rPr lang="ko-KR" altLang="en-US" b="1" dirty="0" smtClean="0">
                <a:solidFill>
                  <a:srgbClr val="FFFFFF"/>
                </a:solidFill>
              </a:rPr>
              <a:t>이진 논리</a:t>
            </a:r>
            <a:r>
              <a:rPr lang="en-US" altLang="ko-KR" b="1" dirty="0" smtClean="0">
                <a:solidFill>
                  <a:srgbClr val="FFFFFF"/>
                </a:solidFill>
              </a:rPr>
              <a:t> ( 0 / 1 )</a:t>
            </a:r>
          </a:p>
          <a:p>
            <a:r>
              <a:rPr lang="en-US" altLang="ko-KR" dirty="0" smtClean="0">
                <a:solidFill>
                  <a:srgbClr val="FFFFFF"/>
                </a:solidFill>
              </a:rPr>
              <a:t> : </a:t>
            </a:r>
            <a:r>
              <a:rPr lang="ko-KR" altLang="en-US" dirty="0" smtClean="0">
                <a:solidFill>
                  <a:srgbClr val="FF0000"/>
                </a:solidFill>
              </a:rPr>
              <a:t>애매한 인간 </a:t>
            </a:r>
            <a:r>
              <a:rPr lang="ko-KR" altLang="en-US" dirty="0" err="1" smtClean="0">
                <a:solidFill>
                  <a:srgbClr val="FF0000"/>
                </a:solidFill>
              </a:rPr>
              <a:t>지식표현에</a:t>
            </a:r>
            <a:r>
              <a:rPr lang="ko-KR" altLang="en-US" dirty="0" smtClean="0">
                <a:solidFill>
                  <a:srgbClr val="FF0000"/>
                </a:solidFill>
              </a:rPr>
              <a:t> 불리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FFFF"/>
              </a:solidFill>
            </a:endParaRPr>
          </a:p>
          <a:p>
            <a:r>
              <a:rPr lang="ko-KR" altLang="en-US" b="1" dirty="0" smtClean="0">
                <a:solidFill>
                  <a:srgbClr val="FFFFFF"/>
                </a:solidFill>
              </a:rPr>
              <a:t>모든 문제마다 별도의 해결 알고리즘이 필요</a:t>
            </a:r>
            <a:endParaRPr lang="en-US" altLang="ko-KR" b="1" dirty="0" smtClean="0">
              <a:solidFill>
                <a:srgbClr val="FFFFFF"/>
              </a:solidFill>
            </a:endParaRPr>
          </a:p>
          <a:p>
            <a:r>
              <a:rPr lang="en-US" altLang="ko-KR" dirty="0" smtClean="0">
                <a:solidFill>
                  <a:srgbClr val="FFFFFF"/>
                </a:solidFill>
              </a:rPr>
              <a:t> : </a:t>
            </a:r>
            <a:r>
              <a:rPr lang="ko-KR" altLang="en-US" dirty="0" smtClean="0">
                <a:solidFill>
                  <a:srgbClr val="FF0000"/>
                </a:solidFill>
              </a:rPr>
              <a:t>많은 문제들에 대한 알고리즘을 인간이 모름</a:t>
            </a:r>
            <a:endParaRPr lang="en-US" altLang="ko-KR" dirty="0" smtClean="0">
              <a:solidFill>
                <a:srgbClr val="FFFFFF"/>
              </a:solidFill>
            </a:endParaRPr>
          </a:p>
          <a:p>
            <a:endParaRPr lang="en-US" altLang="ko-KR" dirty="0">
              <a:solidFill>
                <a:srgbClr val="FFFFFF"/>
              </a:solidFill>
            </a:endParaRPr>
          </a:p>
          <a:p>
            <a:r>
              <a:rPr lang="ko-KR" altLang="en-US" b="1" dirty="0" smtClean="0">
                <a:solidFill>
                  <a:srgbClr val="FFFFFF"/>
                </a:solidFill>
              </a:rPr>
              <a:t>학습능력이 미미하거나 없음</a:t>
            </a:r>
            <a:endParaRPr lang="en-US" altLang="ko-KR" b="1" dirty="0" smtClean="0">
              <a:solidFill>
                <a:srgbClr val="FFFFFF"/>
              </a:solidFill>
            </a:endParaRPr>
          </a:p>
          <a:p>
            <a:r>
              <a:rPr lang="en-US" altLang="ko-KR" dirty="0">
                <a:solidFill>
                  <a:srgbClr val="FFFFFF"/>
                </a:solidFill>
              </a:rPr>
              <a:t> </a:t>
            </a:r>
            <a:r>
              <a:rPr lang="en-US" altLang="ko-KR" dirty="0" smtClean="0">
                <a:solidFill>
                  <a:srgbClr val="FFFFFF"/>
                </a:solidFill>
              </a:rPr>
              <a:t>: </a:t>
            </a:r>
            <a:r>
              <a:rPr lang="ko-KR" altLang="en-US" dirty="0" smtClean="0">
                <a:solidFill>
                  <a:srgbClr val="FF0000"/>
                </a:solidFill>
              </a:rPr>
              <a:t>성능이 낮고 오래 사용하더라도 개선되지 않음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FFFF"/>
              </a:solidFill>
            </a:endParaRPr>
          </a:p>
          <a:p>
            <a:r>
              <a:rPr lang="ko-KR" altLang="en-US" b="1" dirty="0" err="1" smtClean="0">
                <a:solidFill>
                  <a:srgbClr val="00B050"/>
                </a:solidFill>
              </a:rPr>
              <a:t>결과분석이</a:t>
            </a:r>
            <a:r>
              <a:rPr lang="ko-KR" altLang="en-US" b="1" dirty="0" smtClean="0">
                <a:solidFill>
                  <a:srgbClr val="00B050"/>
                </a:solidFill>
              </a:rPr>
              <a:t> 명확함</a:t>
            </a:r>
            <a:endParaRPr lang="en-US" altLang="ko-KR" b="1" dirty="0" smtClean="0">
              <a:solidFill>
                <a:srgbClr val="00B050"/>
              </a:solidFill>
            </a:endParaRPr>
          </a:p>
        </p:txBody>
      </p:sp>
      <p:sp>
        <p:nvSpPr>
          <p:cNvPr id="19" name="TextBox 10"/>
          <p:cNvSpPr txBox="1"/>
          <p:nvPr/>
        </p:nvSpPr>
        <p:spPr>
          <a:xfrm>
            <a:off x="6664549" y="1936026"/>
            <a:ext cx="474841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 smtClean="0">
                <a:solidFill>
                  <a:srgbClr val="FFFFFF"/>
                </a:solidFill>
              </a:rPr>
              <a:t>확률적 결론과 논리</a:t>
            </a:r>
            <a:r>
              <a:rPr lang="en-US" altLang="ko-KR" b="1" dirty="0" smtClean="0">
                <a:solidFill>
                  <a:srgbClr val="FFFFFF"/>
                </a:solidFill>
              </a:rPr>
              <a:t> ( 0 ~ 1 )</a:t>
            </a:r>
          </a:p>
          <a:p>
            <a:r>
              <a:rPr lang="en-US" altLang="ko-KR" dirty="0" smtClean="0">
                <a:solidFill>
                  <a:srgbClr val="FFFFFF"/>
                </a:solidFill>
              </a:rPr>
              <a:t> : </a:t>
            </a:r>
            <a:r>
              <a:rPr lang="ko-KR" altLang="en-US" dirty="0" smtClean="0">
                <a:solidFill>
                  <a:srgbClr val="FFFFFF"/>
                </a:solidFill>
              </a:rPr>
              <a:t>인간의 </a:t>
            </a:r>
            <a:r>
              <a:rPr lang="ko-KR" altLang="en-US" dirty="0" err="1" smtClean="0">
                <a:solidFill>
                  <a:srgbClr val="FFFFFF"/>
                </a:solidFill>
              </a:rPr>
              <a:t>지식표현에</a:t>
            </a:r>
            <a:r>
              <a:rPr lang="ko-KR" altLang="en-US" dirty="0" smtClean="0">
                <a:solidFill>
                  <a:srgbClr val="FFFFFF"/>
                </a:solidFill>
              </a:rPr>
              <a:t> 더 가까움</a:t>
            </a:r>
            <a:endParaRPr lang="en-US" altLang="ko-KR" dirty="0" smtClean="0">
              <a:solidFill>
                <a:srgbClr val="FFFFFF"/>
              </a:solidFill>
            </a:endParaRPr>
          </a:p>
          <a:p>
            <a:endParaRPr lang="en-US" altLang="ko-KR" dirty="0">
              <a:solidFill>
                <a:srgbClr val="FFFFFF"/>
              </a:solidFill>
            </a:endParaRPr>
          </a:p>
          <a:p>
            <a:r>
              <a:rPr lang="ko-KR" altLang="en-US" b="1" dirty="0" smtClean="0">
                <a:solidFill>
                  <a:srgbClr val="FFFFFF"/>
                </a:solidFill>
              </a:rPr>
              <a:t>유사한 많은 문제에 동일한 알고리즘 사용</a:t>
            </a:r>
            <a:endParaRPr lang="en-US" altLang="ko-KR" b="1" dirty="0" smtClean="0">
              <a:solidFill>
                <a:srgbClr val="FFFFFF"/>
              </a:solidFill>
            </a:endParaRPr>
          </a:p>
          <a:p>
            <a:r>
              <a:rPr lang="en-US" altLang="ko-KR" dirty="0" smtClean="0">
                <a:solidFill>
                  <a:srgbClr val="FFFFFF"/>
                </a:solidFill>
              </a:rPr>
              <a:t>: </a:t>
            </a:r>
            <a:r>
              <a:rPr lang="en-US" altLang="ko-KR" dirty="0" smtClean="0">
                <a:solidFill>
                  <a:srgbClr val="00B050"/>
                </a:solidFill>
              </a:rPr>
              <a:t>One Algorithm for Multiple Solutions</a:t>
            </a:r>
          </a:p>
          <a:p>
            <a:endParaRPr lang="en-US" altLang="ko-KR" dirty="0">
              <a:solidFill>
                <a:srgbClr val="FFFFFF"/>
              </a:solidFill>
            </a:endParaRPr>
          </a:p>
          <a:p>
            <a:r>
              <a:rPr lang="ko-KR" altLang="en-US" b="1" dirty="0" smtClean="0">
                <a:solidFill>
                  <a:srgbClr val="FFFFFF"/>
                </a:solidFill>
              </a:rPr>
              <a:t>빠른 학습이 가능</a:t>
            </a:r>
            <a:endParaRPr lang="en-US" altLang="ko-KR" b="1" dirty="0" smtClean="0">
              <a:solidFill>
                <a:srgbClr val="FFFFFF"/>
              </a:solidFill>
            </a:endParaRPr>
          </a:p>
          <a:p>
            <a:r>
              <a:rPr lang="en-US" altLang="ko-KR" dirty="0" smtClean="0">
                <a:solidFill>
                  <a:srgbClr val="FFFFFF"/>
                </a:solidFill>
              </a:rPr>
              <a:t> : </a:t>
            </a:r>
            <a:r>
              <a:rPr lang="ko-KR" altLang="en-US" dirty="0" smtClean="0">
                <a:solidFill>
                  <a:srgbClr val="00B050"/>
                </a:solidFill>
              </a:rPr>
              <a:t>사용에 따라 성능이 좋아질 수 있음</a:t>
            </a:r>
            <a:endParaRPr lang="en-US" altLang="ko-KR" dirty="0" smtClean="0">
              <a:solidFill>
                <a:srgbClr val="00B050"/>
              </a:solidFill>
            </a:endParaRPr>
          </a:p>
          <a:p>
            <a:endParaRPr lang="en-US" altLang="ko-KR" dirty="0" smtClean="0">
              <a:solidFill>
                <a:srgbClr val="FFFFFF"/>
              </a:solidFill>
            </a:endParaRPr>
          </a:p>
          <a:p>
            <a:r>
              <a:rPr lang="ko-KR" altLang="en-US" b="1" dirty="0" smtClean="0">
                <a:solidFill>
                  <a:srgbClr val="FFFFFF"/>
                </a:solidFill>
              </a:rPr>
              <a:t>많은 경우에 인간 전문가보다 우수함</a:t>
            </a:r>
            <a:endParaRPr lang="en-US" altLang="ko-KR" b="1" dirty="0">
              <a:solidFill>
                <a:srgbClr val="FFFFFF"/>
              </a:solidFill>
            </a:endParaRPr>
          </a:p>
          <a:p>
            <a:endParaRPr lang="en-US" altLang="ko-KR" dirty="0" smtClean="0">
              <a:solidFill>
                <a:srgbClr val="FFFFFF"/>
              </a:solidFill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결과에 분석이</a:t>
            </a:r>
            <a:r>
              <a:rPr lang="en-US" altLang="ko-KR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어려움</a:t>
            </a:r>
            <a:endParaRPr lang="en-US" altLang="ko-KR" dirty="0">
              <a:solidFill>
                <a:srgbClr val="FFFFFF"/>
              </a:solidFill>
            </a:endParaRPr>
          </a:p>
          <a:p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데이터 기반이므로 데이터 조작에 따른 위험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307154" y="1517360"/>
            <a:ext cx="5195135" cy="4834022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6609292" y="1489887"/>
            <a:ext cx="5336692" cy="4834022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TextBox 17"/>
          <p:cNvSpPr txBox="1"/>
          <p:nvPr/>
        </p:nvSpPr>
        <p:spPr>
          <a:xfrm>
            <a:off x="7931607" y="6351382"/>
            <a:ext cx="2375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 smtClean="0">
                <a:solidFill>
                  <a:srgbClr val="FFFFFF"/>
                </a:solidFill>
              </a:rPr>
              <a:t>ML </a:t>
            </a:r>
            <a:r>
              <a:rPr lang="ko-KR" altLang="en-US" sz="2000" b="1" dirty="0" smtClean="0">
                <a:solidFill>
                  <a:srgbClr val="FFFFFF"/>
                </a:solidFill>
              </a:rPr>
              <a:t>기반 </a:t>
            </a:r>
            <a:r>
              <a:rPr lang="en-US" altLang="ko-KR" sz="2000" b="1" dirty="0" smtClean="0">
                <a:solidFill>
                  <a:srgbClr val="FFFFFF"/>
                </a:solidFill>
              </a:rPr>
              <a:t>AI </a:t>
            </a:r>
            <a:r>
              <a:rPr lang="ko-KR" altLang="en-US" sz="2000" b="1" dirty="0" smtClean="0">
                <a:solidFill>
                  <a:srgbClr val="FFFFFF"/>
                </a:solidFill>
              </a:rPr>
              <a:t>컴퓨팅</a:t>
            </a:r>
            <a:endParaRPr lang="ko-KR" altLang="en-US" sz="2000" b="1" dirty="0">
              <a:solidFill>
                <a:srgbClr val="FFFFFF"/>
              </a:solidFill>
            </a:endParaRPr>
          </a:p>
        </p:txBody>
      </p:sp>
      <p:sp>
        <p:nvSpPr>
          <p:cNvPr id="23" name="TextBox 19"/>
          <p:cNvSpPr txBox="1"/>
          <p:nvPr/>
        </p:nvSpPr>
        <p:spPr>
          <a:xfrm>
            <a:off x="2668877" y="6367519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 smtClean="0">
                <a:solidFill>
                  <a:srgbClr val="FFFFFF"/>
                </a:solidFill>
              </a:rPr>
              <a:t>기존 프로그래밍</a:t>
            </a:r>
            <a:endParaRPr lang="ko-KR" altLang="en-US" sz="2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59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200150" y="107950"/>
            <a:ext cx="10871200" cy="6648450"/>
          </a:xfrm>
          <a:prstGeom prst="rect">
            <a:avLst/>
          </a:prstGeom>
          <a:solidFill>
            <a:srgbClr val="373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24004" y="104775"/>
            <a:ext cx="10871200" cy="6648450"/>
          </a:xfrm>
          <a:prstGeom prst="rect">
            <a:avLst/>
          </a:prstGeom>
          <a:solidFill>
            <a:srgbClr val="373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제목 2"/>
          <p:cNvSpPr txBox="1">
            <a:spLocks/>
          </p:cNvSpPr>
          <p:nvPr/>
        </p:nvSpPr>
        <p:spPr>
          <a:xfrm>
            <a:off x="1638795" y="2720830"/>
            <a:ext cx="980493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3. 4</a:t>
            </a:r>
            <a:r>
              <a:rPr lang="ko-KR" altLang="en-US" sz="36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차 산업혁명의 이해</a:t>
            </a:r>
            <a:endParaRPr lang="ko-KR" altLang="en-US" sz="36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24" name="슬라이드 번호 개체 틀 30"/>
          <p:cNvSpPr>
            <a:spLocks noGrp="1"/>
          </p:cNvSpPr>
          <p:nvPr>
            <p:ph type="sldNum" sz="quarter" idx="12"/>
          </p:nvPr>
        </p:nvSpPr>
        <p:spPr>
          <a:xfrm>
            <a:off x="272943" y="6347886"/>
            <a:ext cx="474133" cy="365125"/>
          </a:xfrm>
        </p:spPr>
        <p:txBody>
          <a:bodyPr/>
          <a:lstStyle/>
          <a:p>
            <a:fld id="{E56AC000-942F-463A-8EC5-40345FAF3BAA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78814" y="1401948"/>
            <a:ext cx="9228766" cy="4998837"/>
            <a:chOff x="2028238" y="1401948"/>
            <a:chExt cx="9228766" cy="4998837"/>
          </a:xfrm>
        </p:grpSpPr>
        <p:sp>
          <p:nvSpPr>
            <p:cNvPr id="8" name="Rectangle 4"/>
            <p:cNvSpPr/>
            <p:nvPr/>
          </p:nvSpPr>
          <p:spPr>
            <a:xfrm>
              <a:off x="2028239" y="1401948"/>
              <a:ext cx="9228765" cy="49988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8238" y="1401948"/>
              <a:ext cx="9209757" cy="4980303"/>
            </a:xfrm>
            <a:prstGeom prst="rect">
              <a:avLst/>
            </a:prstGeom>
          </p:spPr>
        </p:pic>
      </p:grpSp>
      <p:sp>
        <p:nvSpPr>
          <p:cNvPr id="12" name="제목 2"/>
          <p:cNvSpPr txBox="1">
            <a:spLocks/>
          </p:cNvSpPr>
          <p:nvPr/>
        </p:nvSpPr>
        <p:spPr>
          <a:xfrm>
            <a:off x="1358901" y="266700"/>
            <a:ext cx="737732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차 산업혁명의 일반적 시각  </a:t>
            </a:r>
            <a:endParaRPr lang="en-US" altLang="ko-KR" sz="36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C000-942F-463A-8EC5-40345FAF3BAA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128933" y="6488668"/>
            <a:ext cx="3221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http://ict-story.tistory.com/63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812591" y="3439701"/>
            <a:ext cx="2613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FF0000"/>
                </a:solidFill>
              </a:rPr>
              <a:t>네 번째 </a:t>
            </a:r>
            <a:r>
              <a:rPr lang="ko-KR" altLang="en-US" sz="2400" b="1" dirty="0" smtClean="0">
                <a:solidFill>
                  <a:srgbClr val="FFFF00"/>
                </a:solidFill>
              </a:rPr>
              <a:t>산업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혁명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55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200150" y="107950"/>
            <a:ext cx="10871200" cy="6648450"/>
          </a:xfrm>
          <a:prstGeom prst="rect">
            <a:avLst/>
          </a:prstGeom>
          <a:solidFill>
            <a:srgbClr val="373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슬라이드 번호 개체 틀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C000-942F-463A-8EC5-40345FAF3BAA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7" name="제목 2"/>
          <p:cNvSpPr>
            <a:spLocks noGrp="1"/>
          </p:cNvSpPr>
          <p:nvPr/>
        </p:nvSpPr>
        <p:spPr>
          <a:xfrm>
            <a:off x="1200151" y="2670175"/>
            <a:ext cx="108712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1. </a:t>
            </a:r>
            <a:r>
              <a:rPr lang="ko-KR" altLang="en-US" sz="36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이미 이용중인</a:t>
            </a:r>
            <a:r>
              <a:rPr lang="en-US" altLang="ko-KR" sz="36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AI </a:t>
            </a:r>
            <a:r>
              <a:rPr lang="ko-KR" altLang="en-US" sz="36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응용 예</a:t>
            </a:r>
            <a:endParaRPr lang="ko-KR" altLang="en-US" sz="36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5378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200150" y="107950"/>
            <a:ext cx="10871200" cy="6648450"/>
          </a:xfrm>
          <a:prstGeom prst="rect">
            <a:avLst/>
          </a:prstGeom>
          <a:solidFill>
            <a:srgbClr val="373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1358901" y="266700"/>
            <a:ext cx="4419600" cy="762000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지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식의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발전경향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46143" y="1286259"/>
            <a:ext cx="429895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ko-KR" altLang="en-US" sz="1500" b="1" dirty="0" err="1" smtClean="0">
                <a:solidFill>
                  <a:schemeClr val="bg1"/>
                </a:solidFill>
                <a:latin typeface="+mn-ea"/>
              </a:rPr>
              <a:t>수백만년</a:t>
            </a:r>
            <a:r>
              <a:rPr lang="ko-KR" altLang="en-US" sz="1500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전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인류의 조상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60000"/>
              </a:lnSpc>
            </a:pP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1543-</a:t>
            </a:r>
            <a:r>
              <a:rPr lang="ko-KR" altLang="en-US" sz="1500" b="1" dirty="0" smtClean="0">
                <a:solidFill>
                  <a:schemeClr val="bg1"/>
                </a:solidFill>
                <a:latin typeface="+mn-ea"/>
              </a:rPr>
              <a:t>지동설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60000"/>
              </a:lnSpc>
            </a:pP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1687-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만유인력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60000"/>
              </a:lnSpc>
            </a:pPr>
            <a:r>
              <a:rPr lang="en-US" altLang="ko-KR" sz="1500" b="1" dirty="0">
                <a:solidFill>
                  <a:srgbClr val="FF0000"/>
                </a:solidFill>
                <a:latin typeface="+mn-ea"/>
              </a:rPr>
              <a:t>1712-</a:t>
            </a:r>
            <a:r>
              <a:rPr lang="ko-KR" altLang="en-US" sz="1500" b="1" dirty="0">
                <a:solidFill>
                  <a:srgbClr val="FF0000"/>
                </a:solidFill>
                <a:latin typeface="+mn-ea"/>
              </a:rPr>
              <a:t>상업용 </a:t>
            </a:r>
            <a:r>
              <a:rPr lang="ko-KR" altLang="en-US" sz="1500" b="1" dirty="0" smtClean="0">
                <a:solidFill>
                  <a:srgbClr val="FF0000"/>
                </a:solidFill>
                <a:latin typeface="+mn-ea"/>
              </a:rPr>
              <a:t>증기기관</a:t>
            </a:r>
            <a:endParaRPr lang="en-US" altLang="ko-KR" sz="1500" b="1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60000"/>
              </a:lnSpc>
            </a:pP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1859-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진화론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60000"/>
              </a:lnSpc>
            </a:pP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1865-</a:t>
            </a:r>
            <a:r>
              <a:rPr lang="ko-KR" altLang="en-US" sz="1500" b="1" dirty="0" smtClean="0">
                <a:solidFill>
                  <a:schemeClr val="bg1"/>
                </a:solidFill>
                <a:latin typeface="+mn-ea"/>
              </a:rPr>
              <a:t>전자기장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60000"/>
              </a:lnSpc>
            </a:pPr>
            <a:r>
              <a:rPr lang="en-US" altLang="ko-KR" sz="1500" b="1" dirty="0">
                <a:solidFill>
                  <a:srgbClr val="FF0000"/>
                </a:solidFill>
                <a:latin typeface="+mn-ea"/>
              </a:rPr>
              <a:t>1882-</a:t>
            </a:r>
            <a:r>
              <a:rPr lang="ko-KR" altLang="en-US" sz="1500" b="1" dirty="0">
                <a:solidFill>
                  <a:srgbClr val="FF0000"/>
                </a:solidFill>
                <a:latin typeface="+mn-ea"/>
              </a:rPr>
              <a:t>조명용 전기 생산</a:t>
            </a:r>
            <a:endParaRPr lang="en-US" altLang="ko-KR" sz="1500" b="1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60000"/>
              </a:lnSpc>
            </a:pP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1905,1915-</a:t>
            </a:r>
            <a:r>
              <a:rPr lang="ko-KR" altLang="en-US" sz="1500" b="1" dirty="0" smtClean="0">
                <a:solidFill>
                  <a:schemeClr val="bg1"/>
                </a:solidFill>
                <a:latin typeface="+mn-ea"/>
              </a:rPr>
              <a:t>상대성이론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60000"/>
              </a:lnSpc>
            </a:pP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1911-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원자 구조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60000"/>
              </a:lnSpc>
            </a:pP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1913-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암모니아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합성 </a:t>
            </a:r>
            <a:r>
              <a:rPr lang="ko-KR" altLang="en-US" sz="1500" b="1" dirty="0" smtClean="0">
                <a:solidFill>
                  <a:schemeClr val="bg1"/>
                </a:solidFill>
                <a:latin typeface="+mn-ea"/>
              </a:rPr>
              <a:t>비료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60000"/>
              </a:lnSpc>
            </a:pP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1928-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항생제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60000"/>
              </a:lnSpc>
            </a:pP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1920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년대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1500" b="1" dirty="0" smtClean="0">
                <a:solidFill>
                  <a:schemeClr val="bg1"/>
                </a:solidFill>
                <a:latin typeface="+mn-ea"/>
              </a:rPr>
              <a:t>양자역학</a:t>
            </a:r>
            <a:endParaRPr lang="en-US" altLang="ko-KR" sz="1500" b="1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60000"/>
              </a:lnSpc>
            </a:pP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1932-</a:t>
            </a:r>
            <a:r>
              <a:rPr lang="ko-KR" altLang="en-US" sz="1500" b="1" dirty="0" smtClean="0">
                <a:solidFill>
                  <a:schemeClr val="bg1"/>
                </a:solidFill>
                <a:latin typeface="+mn-ea"/>
              </a:rPr>
              <a:t>중성자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슬라이드 번호 개체 틀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C000-942F-463A-8EC5-40345FAF3BAA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562896" y="1286259"/>
            <a:ext cx="542925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1942-</a:t>
            </a:r>
            <a:r>
              <a:rPr lang="ko-KR" altLang="en-US" sz="1500" b="1" dirty="0" smtClean="0">
                <a:solidFill>
                  <a:schemeClr val="bg1"/>
                </a:solidFill>
                <a:latin typeface="+mn-ea"/>
              </a:rPr>
              <a:t>원자핵연쇄반응</a:t>
            </a:r>
            <a:endParaRPr lang="en-US" altLang="ko-KR" sz="1500" b="1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60000"/>
              </a:lnSpc>
            </a:pPr>
            <a:r>
              <a:rPr lang="en-US" altLang="ko-KR" sz="1500" b="1" dirty="0" smtClean="0">
                <a:solidFill>
                  <a:schemeClr val="bg1"/>
                </a:solidFill>
                <a:latin typeface="+mn-ea"/>
              </a:rPr>
              <a:t>1946-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최초의 전자식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진공관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)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컴퓨터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60000"/>
              </a:lnSpc>
            </a:pP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1953-DNA</a:t>
            </a:r>
            <a:r>
              <a:rPr lang="ko-KR" altLang="en-US" sz="1500" b="1" dirty="0" smtClean="0">
                <a:solidFill>
                  <a:schemeClr val="bg1"/>
                </a:solidFill>
                <a:latin typeface="+mn-ea"/>
              </a:rPr>
              <a:t>분자구조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60000"/>
              </a:lnSpc>
            </a:pP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1958-</a:t>
            </a:r>
            <a:r>
              <a:rPr lang="ko-KR" altLang="en-US" sz="1500" b="1" dirty="0" err="1">
                <a:solidFill>
                  <a:schemeClr val="bg1"/>
                </a:solidFill>
                <a:latin typeface="+mn-ea"/>
              </a:rPr>
              <a:t>퍼셉트론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최초 인공신경망모델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>
              <a:lnSpc>
                <a:spcPct val="160000"/>
              </a:lnSpc>
            </a:pP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1965-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우주배경복사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빅뱅이론과  팽창우주</a:t>
            </a:r>
            <a:r>
              <a:rPr lang="en-US" altLang="ko-KR" sz="1500" b="1" dirty="0" smtClean="0">
                <a:solidFill>
                  <a:schemeClr val="bg1"/>
                </a:solidFill>
                <a:latin typeface="+mn-ea"/>
              </a:rPr>
              <a:t>)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60000"/>
              </a:lnSpc>
            </a:pPr>
            <a:r>
              <a:rPr lang="en-US" altLang="ko-KR" sz="1500" b="1" dirty="0">
                <a:solidFill>
                  <a:srgbClr val="FF0000"/>
                </a:solidFill>
                <a:latin typeface="+mn-ea"/>
              </a:rPr>
              <a:t>1973-</a:t>
            </a:r>
            <a:r>
              <a:rPr lang="ko-KR" altLang="en-US" sz="1500" b="1" dirty="0">
                <a:solidFill>
                  <a:srgbClr val="FF0000"/>
                </a:solidFill>
                <a:latin typeface="+mn-ea"/>
              </a:rPr>
              <a:t>인터넷</a:t>
            </a:r>
            <a:endParaRPr lang="en-US" altLang="ko-KR" sz="1500" b="1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60000"/>
              </a:lnSpc>
            </a:pP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1974-</a:t>
            </a:r>
            <a:r>
              <a:rPr lang="ko-KR" altLang="en-US" sz="1500" b="1" dirty="0" err="1" smtClean="0">
                <a:solidFill>
                  <a:schemeClr val="bg1"/>
                </a:solidFill>
                <a:latin typeface="+mn-ea"/>
              </a:rPr>
              <a:t>초끈이론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60000"/>
              </a:lnSpc>
            </a:pP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1998-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우주가속팽창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60000"/>
              </a:lnSpc>
            </a:pP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2006-</a:t>
            </a:r>
            <a:r>
              <a:rPr lang="ko-KR" altLang="en-US" sz="1500" b="1" dirty="0" smtClean="0">
                <a:solidFill>
                  <a:schemeClr val="bg1"/>
                </a:solidFill>
                <a:latin typeface="+mn-ea"/>
              </a:rPr>
              <a:t>유도만능줄기세포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60000"/>
              </a:lnSpc>
            </a:pP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2007-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블록체인기술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500" b="1" dirty="0" err="1" smtClean="0">
                <a:solidFill>
                  <a:schemeClr val="bg1"/>
                </a:solidFill>
                <a:latin typeface="+mn-ea"/>
              </a:rPr>
              <a:t>분산형</a:t>
            </a:r>
            <a:r>
              <a:rPr lang="ko-KR" altLang="en-US" sz="1500" b="1" dirty="0" smtClean="0">
                <a:solidFill>
                  <a:schemeClr val="bg1"/>
                </a:solidFill>
                <a:latin typeface="+mn-ea"/>
              </a:rPr>
              <a:t> 데이터저장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>
              <a:lnSpc>
                <a:spcPct val="160000"/>
              </a:lnSpc>
            </a:pP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2008-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공유경제 </a:t>
            </a:r>
            <a:r>
              <a:rPr lang="ko-KR" altLang="en-US" sz="1500" b="1" dirty="0" smtClean="0">
                <a:solidFill>
                  <a:schemeClr val="bg1"/>
                </a:solidFill>
                <a:latin typeface="+mn-ea"/>
              </a:rPr>
              <a:t>개념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60000"/>
              </a:lnSpc>
            </a:pPr>
            <a:r>
              <a:rPr lang="en-US" altLang="ko-KR" sz="1500" b="1" dirty="0">
                <a:solidFill>
                  <a:srgbClr val="FF0000"/>
                </a:solidFill>
                <a:latin typeface="+mn-ea"/>
              </a:rPr>
              <a:t>2012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1500" b="1" dirty="0" err="1" smtClean="0">
                <a:solidFill>
                  <a:schemeClr val="bg1"/>
                </a:solidFill>
                <a:latin typeface="+mn-ea"/>
              </a:rPr>
              <a:t>힉스입자</a:t>
            </a:r>
            <a:r>
              <a:rPr lang="ko-KR" altLang="en-US" sz="1500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확인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500" b="1" dirty="0" err="1">
                <a:solidFill>
                  <a:srgbClr val="FF0000"/>
                </a:solidFill>
                <a:latin typeface="+mn-ea"/>
              </a:rPr>
              <a:t>딥러닝</a:t>
            </a:r>
            <a:r>
              <a:rPr lang="ko-KR" altLang="en-US" sz="15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500" b="1" dirty="0" smtClean="0">
                <a:solidFill>
                  <a:srgbClr val="FF0000"/>
                </a:solidFill>
                <a:latin typeface="+mn-ea"/>
              </a:rPr>
              <a:t>사용 </a:t>
            </a:r>
            <a:r>
              <a:rPr lang="ko-KR" altLang="en-US" sz="1500" b="1" dirty="0">
                <a:solidFill>
                  <a:srgbClr val="FF0000"/>
                </a:solidFill>
                <a:latin typeface="+mn-ea"/>
              </a:rPr>
              <a:t>본격화</a:t>
            </a:r>
            <a:endParaRPr lang="en-US" altLang="ko-KR" sz="1500" b="1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60000"/>
              </a:lnSpc>
            </a:pP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2015-</a:t>
            </a:r>
            <a:r>
              <a:rPr lang="ko-KR" altLang="en-US" sz="1500" b="1" dirty="0" smtClean="0">
                <a:solidFill>
                  <a:schemeClr val="bg1"/>
                </a:solidFill>
                <a:latin typeface="+mn-ea"/>
              </a:rPr>
              <a:t>중력파</a:t>
            </a:r>
            <a:endParaRPr lang="en-US" altLang="ko-KR" sz="1500" b="1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60000"/>
              </a:lnSpc>
            </a:pPr>
            <a:r>
              <a:rPr lang="en-US" altLang="ko-KR" sz="1500" b="1" dirty="0" smtClean="0">
                <a:solidFill>
                  <a:schemeClr val="bg1"/>
                </a:solidFill>
                <a:latin typeface="+mn-ea"/>
              </a:rPr>
              <a:t>2017-</a:t>
            </a:r>
            <a:r>
              <a:rPr lang="ko-KR" altLang="en-US" sz="1500" b="1" dirty="0" err="1" smtClean="0">
                <a:solidFill>
                  <a:schemeClr val="bg1"/>
                </a:solidFill>
                <a:latin typeface="+mn-ea"/>
              </a:rPr>
              <a:t>알파고</a:t>
            </a:r>
            <a:r>
              <a:rPr lang="ko-KR" altLang="en-US" sz="1500" b="1" dirty="0" smtClean="0">
                <a:solidFill>
                  <a:schemeClr val="bg1"/>
                </a:solidFill>
                <a:latin typeface="+mn-ea"/>
              </a:rPr>
              <a:t> 제로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3" name="Group 26"/>
          <p:cNvGrpSpPr/>
          <p:nvPr/>
        </p:nvGrpSpPr>
        <p:grpSpPr>
          <a:xfrm>
            <a:off x="5545679" y="935068"/>
            <a:ext cx="180974" cy="180974"/>
            <a:chOff x="4481513" y="1649413"/>
            <a:chExt cx="180974" cy="180974"/>
          </a:xfrm>
        </p:grpSpPr>
        <p:sp>
          <p:nvSpPr>
            <p:cNvPr id="14" name="Oval 4"/>
            <p:cNvSpPr/>
            <p:nvPr/>
          </p:nvSpPr>
          <p:spPr>
            <a:xfrm>
              <a:off x="4481513" y="1649413"/>
              <a:ext cx="180974" cy="18097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8" name="Oval 5"/>
            <p:cNvSpPr/>
            <p:nvPr/>
          </p:nvSpPr>
          <p:spPr>
            <a:xfrm>
              <a:off x="4514850" y="1682750"/>
              <a:ext cx="114300" cy="1143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</p:grpSp>
      <p:cxnSp>
        <p:nvCxnSpPr>
          <p:cNvPr id="19" name="직선 연결선 18"/>
          <p:cNvCxnSpPr/>
          <p:nvPr/>
        </p:nvCxnSpPr>
        <p:spPr>
          <a:xfrm>
            <a:off x="1358901" y="1028700"/>
            <a:ext cx="420357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자유형 7"/>
          <p:cNvSpPr/>
          <p:nvPr/>
        </p:nvSpPr>
        <p:spPr>
          <a:xfrm>
            <a:off x="1778466" y="2122416"/>
            <a:ext cx="9823508" cy="4590596"/>
          </a:xfrm>
          <a:custGeom>
            <a:avLst/>
            <a:gdLst>
              <a:gd name="connsiteX0" fmla="*/ 0 w 9446004"/>
              <a:gd name="connsiteY0" fmla="*/ 4043494 h 4085117"/>
              <a:gd name="connsiteX1" fmla="*/ 7457813 w 9446004"/>
              <a:gd name="connsiteY1" fmla="*/ 3506598 h 4085117"/>
              <a:gd name="connsiteX2" fmla="*/ 9446004 w 9446004"/>
              <a:gd name="connsiteY2" fmla="*/ 0 h 408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6004" h="4085117">
                <a:moveTo>
                  <a:pt x="0" y="4043494"/>
                </a:moveTo>
                <a:cubicBezTo>
                  <a:pt x="2941739" y="4112004"/>
                  <a:pt x="5883479" y="4180514"/>
                  <a:pt x="7457813" y="3506598"/>
                </a:cubicBezTo>
                <a:cubicBezTo>
                  <a:pt x="9032147" y="2832682"/>
                  <a:pt x="9110444" y="580238"/>
                  <a:pt x="9446004" y="0"/>
                </a:cubicBezTo>
              </a:path>
            </a:pathLst>
          </a:cu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508047" y="6068044"/>
            <a:ext cx="26839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00B0F0"/>
                </a:solidFill>
              </a:rPr>
              <a:t>기하급수적</a:t>
            </a:r>
            <a:r>
              <a:rPr lang="en-US" altLang="ko-KR" sz="1600" dirty="0" smtClean="0">
                <a:solidFill>
                  <a:srgbClr val="00B0F0"/>
                </a:solidFill>
              </a:rPr>
              <a:t>,</a:t>
            </a:r>
            <a:r>
              <a:rPr lang="ko-KR" altLang="en-US" sz="1600" dirty="0" smtClean="0">
                <a:solidFill>
                  <a:srgbClr val="00B0F0"/>
                </a:solidFill>
              </a:rPr>
              <a:t> 급진적</a:t>
            </a:r>
            <a:endParaRPr lang="en-US" altLang="ko-KR" sz="1600" dirty="0" smtClean="0">
              <a:solidFill>
                <a:srgbClr val="00B0F0"/>
              </a:solidFill>
            </a:endParaRPr>
          </a:p>
          <a:p>
            <a:r>
              <a:rPr lang="ko-KR" altLang="en-US" sz="1600" dirty="0" smtClean="0">
                <a:solidFill>
                  <a:srgbClr val="00B0F0"/>
                </a:solidFill>
              </a:rPr>
              <a:t>개념</a:t>
            </a:r>
            <a:r>
              <a:rPr lang="en-US" altLang="ko-KR" sz="1600" dirty="0" smtClean="0">
                <a:solidFill>
                  <a:srgbClr val="00B0F0"/>
                </a:solidFill>
              </a:rPr>
              <a:t>+</a:t>
            </a:r>
            <a:r>
              <a:rPr lang="ko-KR" altLang="en-US" sz="1600" dirty="0" smtClean="0">
                <a:solidFill>
                  <a:srgbClr val="00B0F0"/>
                </a:solidFill>
              </a:rPr>
              <a:t>가치체계 변화 수반</a:t>
            </a:r>
            <a:endParaRPr lang="ko-KR" altLang="en-US" sz="1600" dirty="0">
              <a:solidFill>
                <a:srgbClr val="00B0F0"/>
              </a:solidFill>
            </a:endParaRPr>
          </a:p>
        </p:txBody>
      </p:sp>
      <p:sp>
        <p:nvSpPr>
          <p:cNvPr id="16" name="왼쪽으로 구부러진 화살표 15"/>
          <p:cNvSpPr/>
          <p:nvPr/>
        </p:nvSpPr>
        <p:spPr>
          <a:xfrm>
            <a:off x="4766733" y="2607733"/>
            <a:ext cx="313267" cy="11938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8735" y="3478556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B0F0"/>
                </a:solidFill>
              </a:rPr>
              <a:t>90 </a:t>
            </a:r>
            <a:r>
              <a:rPr lang="en-US" altLang="ko-KR" dirty="0" err="1" smtClean="0">
                <a:solidFill>
                  <a:srgbClr val="00B0F0"/>
                </a:solidFill>
              </a:rPr>
              <a:t>yr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20" name="굽은 화살표 19"/>
          <p:cNvSpPr/>
          <p:nvPr/>
        </p:nvSpPr>
        <p:spPr>
          <a:xfrm>
            <a:off x="5579015" y="3320848"/>
            <a:ext cx="1015267" cy="277486"/>
          </a:xfrm>
          <a:prstGeom prst="bentArrow">
            <a:avLst>
              <a:gd name="adj1" fmla="val 25000"/>
              <a:gd name="adj2" fmla="val 24333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93431" y="3042023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B0F0"/>
                </a:solidFill>
              </a:rPr>
              <a:t>170 </a:t>
            </a:r>
            <a:r>
              <a:rPr lang="en-US" altLang="ko-KR" dirty="0" err="1" smtClean="0">
                <a:solidFill>
                  <a:srgbClr val="00B0F0"/>
                </a:solidFill>
              </a:rPr>
              <a:t>yr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22" name="왼쪽으로 구부러진 화살표 21"/>
          <p:cNvSpPr/>
          <p:nvPr/>
        </p:nvSpPr>
        <p:spPr>
          <a:xfrm>
            <a:off x="10113795" y="3295448"/>
            <a:ext cx="262467" cy="205548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644419" y="3917748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B0F0"/>
                </a:solidFill>
              </a:rPr>
              <a:t>40</a:t>
            </a:r>
            <a:r>
              <a:rPr lang="ko-KR" altLang="en-US" dirty="0">
                <a:solidFill>
                  <a:srgbClr val="00B0F0"/>
                </a:solidFill>
              </a:rPr>
              <a:t> </a:t>
            </a:r>
            <a:r>
              <a:rPr lang="en-US" altLang="ko-KR" dirty="0" err="1" smtClean="0">
                <a:solidFill>
                  <a:srgbClr val="00B0F0"/>
                </a:solidFill>
              </a:rPr>
              <a:t>yr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656201" y="5084521"/>
            <a:ext cx="12041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Next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IR - 20 years later?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폭발 2 24"/>
          <p:cNvSpPr/>
          <p:nvPr/>
        </p:nvSpPr>
        <p:spPr>
          <a:xfrm>
            <a:off x="10272156" y="4639733"/>
            <a:ext cx="1968410" cy="1547357"/>
          </a:xfrm>
          <a:prstGeom prst="irregularSeal2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91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182" y="1685400"/>
            <a:ext cx="482895" cy="4828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38675" y="1757571"/>
            <a:ext cx="29871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+mn-ea"/>
              </a:rPr>
              <a:t>알파고 판</a:t>
            </a:r>
            <a:r>
              <a:rPr lang="en-US" altLang="ko-KR" sz="1600" b="1" dirty="0">
                <a:latin typeface="+mn-ea"/>
              </a:rPr>
              <a:t>-</a:t>
            </a:r>
            <a:r>
              <a:rPr lang="ko-KR" altLang="en-US" sz="1600" b="1" dirty="0">
                <a:latin typeface="+mn-ea"/>
              </a:rPr>
              <a:t>리</a:t>
            </a:r>
            <a:r>
              <a:rPr lang="en-US" altLang="ko-KR" sz="1600" b="1" dirty="0">
                <a:latin typeface="+mn-ea"/>
              </a:rPr>
              <a:t>-</a:t>
            </a:r>
            <a:r>
              <a:rPr lang="ko-KR" altLang="en-US" sz="1600" b="1" dirty="0" smtClean="0">
                <a:latin typeface="+mn-ea"/>
              </a:rPr>
              <a:t>마스터</a:t>
            </a:r>
            <a:endParaRPr lang="en-US" sz="1600" b="1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38675" y="2180954"/>
            <a:ext cx="534146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>
                <a:latin typeface="+mn-ea"/>
              </a:rPr>
              <a:t>인간의 지식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바둑 </a:t>
            </a:r>
            <a:r>
              <a:rPr lang="ko-KR" altLang="en-US" sz="1400" dirty="0" err="1">
                <a:latin typeface="+mn-ea"/>
              </a:rPr>
              <a:t>기보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에 기반한 학습</a:t>
            </a:r>
          </a:p>
          <a:p>
            <a:pPr>
              <a:lnSpc>
                <a:spcPct val="200000"/>
              </a:lnSpc>
            </a:pPr>
            <a:r>
              <a:rPr lang="ko-KR" altLang="en-US" sz="1400" dirty="0">
                <a:latin typeface="+mn-ea"/>
              </a:rPr>
              <a:t>알파고 </a:t>
            </a:r>
            <a:r>
              <a:rPr lang="en-US" altLang="ko-KR" sz="1400" dirty="0">
                <a:latin typeface="+mn-ea"/>
              </a:rPr>
              <a:t>Lee: 7</a:t>
            </a:r>
            <a:r>
              <a:rPr lang="ko-KR" altLang="en-US" sz="1400" dirty="0">
                <a:latin typeface="+mn-ea"/>
              </a:rPr>
              <a:t>개월간 </a:t>
            </a:r>
            <a:r>
              <a:rPr lang="ko-KR" altLang="en-US" sz="1400" dirty="0" err="1">
                <a:latin typeface="+mn-ea"/>
              </a:rPr>
              <a:t>기보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16</a:t>
            </a:r>
            <a:r>
              <a:rPr lang="ko-KR" altLang="en-US" sz="1400" dirty="0" err="1">
                <a:latin typeface="+mn-ea"/>
              </a:rPr>
              <a:t>만건</a:t>
            </a:r>
            <a:r>
              <a:rPr lang="ko-KR" altLang="en-US" sz="1400" dirty="0">
                <a:latin typeface="+mn-ea"/>
              </a:rPr>
              <a:t> 학습</a:t>
            </a:r>
          </a:p>
          <a:p>
            <a:pPr>
              <a:lnSpc>
                <a:spcPct val="200000"/>
              </a:lnSpc>
            </a:pPr>
            <a:r>
              <a:rPr lang="ko-KR" altLang="en-US" sz="1400" dirty="0">
                <a:latin typeface="+mn-ea"/>
              </a:rPr>
              <a:t>알파고 </a:t>
            </a:r>
            <a:r>
              <a:rPr lang="en-US" altLang="ko-KR" sz="1400" dirty="0">
                <a:latin typeface="+mn-ea"/>
              </a:rPr>
              <a:t>Master: </a:t>
            </a:r>
            <a:r>
              <a:rPr lang="ko-KR" altLang="en-US" sz="1400" dirty="0">
                <a:latin typeface="+mn-ea"/>
              </a:rPr>
              <a:t>온라인 고수 </a:t>
            </a:r>
            <a:r>
              <a:rPr lang="en-US" altLang="ko-KR" sz="1400" dirty="0">
                <a:latin typeface="+mn-ea"/>
              </a:rPr>
              <a:t>60</a:t>
            </a:r>
            <a:r>
              <a:rPr lang="ko-KR" altLang="en-US" sz="1400" dirty="0">
                <a:latin typeface="+mn-ea"/>
              </a:rPr>
              <a:t>전 전승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중국 </a:t>
            </a:r>
            <a:r>
              <a:rPr lang="ko-KR" altLang="en-US" sz="1400" dirty="0" err="1" smtClean="0">
                <a:latin typeface="+mn-ea"/>
              </a:rPr>
              <a:t>커제</a:t>
            </a:r>
            <a:r>
              <a:rPr lang="en-US" altLang="ko-KR" sz="1400" dirty="0">
                <a:latin typeface="+mn-ea"/>
              </a:rPr>
              <a:t>9</a:t>
            </a:r>
            <a:r>
              <a:rPr lang="ko-KR" altLang="en-US" sz="1400" dirty="0">
                <a:latin typeface="+mn-ea"/>
              </a:rPr>
              <a:t>단에 </a:t>
            </a:r>
            <a:r>
              <a:rPr lang="en-US" altLang="ko-KR" sz="1400" dirty="0">
                <a:latin typeface="+mn-ea"/>
              </a:rPr>
              <a:t>3:0 </a:t>
            </a:r>
            <a:r>
              <a:rPr lang="ko-KR" altLang="en-US" sz="1400" dirty="0">
                <a:latin typeface="+mn-ea"/>
              </a:rPr>
              <a:t>완승</a:t>
            </a:r>
          </a:p>
        </p:txBody>
      </p:sp>
      <p:sp>
        <p:nvSpPr>
          <p:cNvPr id="14" name="Rectangle 5"/>
          <p:cNvSpPr/>
          <p:nvPr/>
        </p:nvSpPr>
        <p:spPr>
          <a:xfrm>
            <a:off x="2538675" y="3891297"/>
            <a:ext cx="29871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+mn-ea"/>
              </a:rPr>
              <a:t>알파고 제로</a:t>
            </a:r>
            <a:r>
              <a:rPr lang="en-US" altLang="ko-KR" sz="1600" b="1" dirty="0">
                <a:latin typeface="+mn-ea"/>
              </a:rPr>
              <a:t>(2017.10 </a:t>
            </a:r>
            <a:r>
              <a:rPr lang="ko-KR" altLang="en-US" sz="1600" b="1" dirty="0" smtClean="0">
                <a:latin typeface="+mn-ea"/>
              </a:rPr>
              <a:t>네이처</a:t>
            </a:r>
            <a:r>
              <a:rPr lang="en-US" altLang="ko-KR" sz="1600" b="1" dirty="0" smtClean="0">
                <a:latin typeface="+mn-ea"/>
              </a:rPr>
              <a:t>)</a:t>
            </a:r>
            <a:endParaRPr lang="en-US" sz="1600" b="1" dirty="0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38675" y="4314680"/>
            <a:ext cx="95240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>
                <a:latin typeface="+mn-ea"/>
              </a:rPr>
              <a:t>학습 </a:t>
            </a:r>
            <a:r>
              <a:rPr lang="en-US" altLang="ko-KR" sz="1400" dirty="0">
                <a:latin typeface="+mn-ea"/>
              </a:rPr>
              <a:t>72</a:t>
            </a:r>
            <a:r>
              <a:rPr lang="ko-KR" altLang="en-US" sz="1400" dirty="0">
                <a:latin typeface="+mn-ea"/>
              </a:rPr>
              <a:t>시간 만에 알파고</a:t>
            </a:r>
            <a:r>
              <a:rPr lang="en-US" altLang="ko-KR" sz="1400" dirty="0">
                <a:latin typeface="+mn-ea"/>
              </a:rPr>
              <a:t>Lee</a:t>
            </a:r>
            <a:r>
              <a:rPr lang="ko-KR" altLang="en-US" sz="1400" dirty="0">
                <a:latin typeface="+mn-ea"/>
              </a:rPr>
              <a:t>에 완승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알파고</a:t>
            </a:r>
            <a:r>
              <a:rPr lang="en-US" altLang="ko-KR" sz="1400" dirty="0">
                <a:latin typeface="+mn-ea"/>
              </a:rPr>
              <a:t>Master</a:t>
            </a:r>
            <a:r>
              <a:rPr lang="ko-KR" altLang="en-US" sz="1400" dirty="0">
                <a:latin typeface="+mn-ea"/>
              </a:rPr>
              <a:t>에 </a:t>
            </a:r>
            <a:r>
              <a:rPr lang="en-US" altLang="ko-KR" sz="1400" dirty="0">
                <a:latin typeface="+mn-ea"/>
              </a:rPr>
              <a:t>89</a:t>
            </a:r>
            <a:r>
              <a:rPr lang="ko-KR" altLang="en-US" sz="1400" dirty="0">
                <a:latin typeface="+mn-ea"/>
              </a:rPr>
              <a:t>승</a:t>
            </a:r>
            <a:r>
              <a:rPr lang="en-US" altLang="ko-KR" sz="1400" dirty="0">
                <a:latin typeface="+mn-ea"/>
              </a:rPr>
              <a:t>11</a:t>
            </a:r>
            <a:r>
              <a:rPr lang="ko-KR" altLang="en-US" sz="1400" dirty="0">
                <a:latin typeface="+mn-ea"/>
              </a:rPr>
              <a:t>패</a:t>
            </a:r>
          </a:p>
          <a:p>
            <a:pPr>
              <a:lnSpc>
                <a:spcPct val="200000"/>
              </a:lnSpc>
            </a:pPr>
            <a:r>
              <a:rPr lang="ko-KR" altLang="en-US" sz="1400" dirty="0">
                <a:latin typeface="+mn-ea"/>
              </a:rPr>
              <a:t>강화학습</a:t>
            </a:r>
            <a:r>
              <a:rPr lang="en-US" altLang="ko-KR" sz="1400" dirty="0">
                <a:latin typeface="+mn-ea"/>
              </a:rPr>
              <a:t>(</a:t>
            </a:r>
            <a:r>
              <a:rPr lang="en-US" altLang="ko-KR" sz="1400" dirty="0" smtClean="0">
                <a:latin typeface="+mn-ea"/>
              </a:rPr>
              <a:t>Reinforcement </a:t>
            </a:r>
            <a:r>
              <a:rPr lang="en-US" altLang="ko-KR" sz="1400" dirty="0">
                <a:latin typeface="+mn-ea"/>
              </a:rPr>
              <a:t>Learning) </a:t>
            </a: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인간의 </a:t>
            </a:r>
            <a:r>
              <a:rPr lang="en-US" altLang="ko-KR" sz="1400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  <a:latin typeface="+mn-ea"/>
              </a:rPr>
              <a:t>바둑</a:t>
            </a:r>
            <a:r>
              <a:rPr lang="en-US" altLang="ko-KR" sz="1400" dirty="0" smtClean="0">
                <a:solidFill>
                  <a:srgbClr val="FF0000"/>
                </a:solidFill>
                <a:latin typeface="+mn-ea"/>
              </a:rPr>
              <a:t>)</a:t>
            </a:r>
            <a:r>
              <a:rPr lang="ko-KR" altLang="en-US" sz="1400" dirty="0" smtClean="0">
                <a:solidFill>
                  <a:srgbClr val="FF0000"/>
                </a:solidFill>
                <a:latin typeface="+mn-ea"/>
              </a:rPr>
              <a:t>지식 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사용 </a:t>
            </a:r>
            <a:r>
              <a:rPr lang="ko-KR" altLang="en-US" sz="1400" dirty="0" smtClean="0">
                <a:solidFill>
                  <a:srgbClr val="FF0000"/>
                </a:solidFill>
                <a:latin typeface="+mn-ea"/>
              </a:rPr>
              <a:t>안함</a:t>
            </a:r>
            <a:r>
              <a:rPr lang="ko-KR" altLang="en-US" sz="1400" dirty="0" smtClean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-&gt; </a:t>
            </a:r>
            <a:r>
              <a:rPr lang="ko-KR" altLang="en-US" sz="1400" dirty="0" smtClean="0">
                <a:solidFill>
                  <a:srgbClr val="FF0000"/>
                </a:solidFill>
                <a:latin typeface="+mn-ea"/>
              </a:rPr>
              <a:t>인간 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지식의 한계에 구애되지 </a:t>
            </a:r>
            <a:r>
              <a:rPr lang="ko-KR" altLang="en-US" sz="1400" dirty="0" smtClean="0">
                <a:solidFill>
                  <a:srgbClr val="FF0000"/>
                </a:solidFill>
                <a:latin typeface="+mn-ea"/>
              </a:rPr>
              <a:t>않음</a:t>
            </a:r>
            <a:r>
              <a:rPr lang="en-US" altLang="ko-KR" sz="1400" dirty="0" smtClean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  <a:latin typeface="+mn-ea"/>
              </a:rPr>
              <a:t>인간이 해결하지 못하는 문제도 해결 가능</a:t>
            </a:r>
            <a:endParaRPr lang="ko-KR" altLang="en-US" sz="1400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latin typeface="+mn-ea"/>
              </a:rPr>
              <a:t>바둑개념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정석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축</a:t>
            </a:r>
            <a:r>
              <a:rPr lang="en-US" altLang="ko-KR" sz="1400" dirty="0" smtClean="0">
                <a:latin typeface="+mn-ea"/>
              </a:rPr>
              <a:t>,,,) </a:t>
            </a:r>
            <a:r>
              <a:rPr lang="ko-KR" altLang="en-US" sz="1400" dirty="0" smtClean="0">
                <a:latin typeface="+mn-ea"/>
              </a:rPr>
              <a:t>보임 </a:t>
            </a:r>
            <a:r>
              <a:rPr lang="en-US" altLang="ko-KR" sz="1400" dirty="0" smtClean="0">
                <a:latin typeface="+mn-ea"/>
              </a:rPr>
              <a:t>-&gt; </a:t>
            </a:r>
            <a:r>
              <a:rPr lang="ko-KR" altLang="en-US" sz="1400" dirty="0" smtClean="0">
                <a:solidFill>
                  <a:srgbClr val="FF0000"/>
                </a:solidFill>
                <a:latin typeface="+mn-ea"/>
              </a:rPr>
              <a:t>창의성에 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대한 새로운 시각</a:t>
            </a: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1358900" y="266700"/>
            <a:ext cx="6666813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알파고 제로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(</a:t>
            </a:r>
            <a:r>
              <a:rPr lang="en-US" altLang="ko-KR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AlphaGo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Zero)</a:t>
            </a:r>
            <a:endParaRPr lang="en-US" altLang="ko-KR" sz="36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Open Sans" panose="020B0606030504020204" pitchFamily="34" charset="0"/>
            </a:endParaRPr>
          </a:p>
        </p:txBody>
      </p:sp>
      <p:pic>
        <p:nvPicPr>
          <p:cNvPr id="17" name="Picture 6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445" y="3818258"/>
            <a:ext cx="484632" cy="484632"/>
          </a:xfrm>
          <a:prstGeom prst="rect">
            <a:avLst/>
          </a:prstGeom>
        </p:spPr>
      </p:pic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C000-942F-463A-8EC5-40345FAF3BAA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5713" y="1685400"/>
            <a:ext cx="2614698" cy="187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9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978815" y="1401948"/>
            <a:ext cx="9228765" cy="4998837"/>
            <a:chOff x="1978815" y="1401948"/>
            <a:chExt cx="9228765" cy="4998837"/>
          </a:xfrm>
        </p:grpSpPr>
        <p:sp>
          <p:nvSpPr>
            <p:cNvPr id="8" name="Rectangle 4"/>
            <p:cNvSpPr/>
            <p:nvPr/>
          </p:nvSpPr>
          <p:spPr>
            <a:xfrm>
              <a:off x="1978815" y="1401948"/>
              <a:ext cx="9228765" cy="49988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8816" y="1401949"/>
              <a:ext cx="9210230" cy="4980302"/>
            </a:xfrm>
            <a:prstGeom prst="rect">
              <a:avLst/>
            </a:prstGeom>
          </p:spPr>
        </p:pic>
      </p:grpSp>
      <p:sp>
        <p:nvSpPr>
          <p:cNvPr id="9" name="제목 2"/>
          <p:cNvSpPr txBox="1">
            <a:spLocks/>
          </p:cNvSpPr>
          <p:nvPr/>
        </p:nvSpPr>
        <p:spPr>
          <a:xfrm>
            <a:off x="1358901" y="266700"/>
            <a:ext cx="737732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기계지능혁명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+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융합적 시각</a:t>
            </a:r>
            <a:endParaRPr lang="en-US" altLang="ko-KR" sz="36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C000-942F-463A-8EC5-40345FAF3BAA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93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200150" y="107950"/>
            <a:ext cx="10871200" cy="6648450"/>
          </a:xfrm>
          <a:prstGeom prst="rect">
            <a:avLst/>
          </a:prstGeom>
          <a:solidFill>
            <a:srgbClr val="373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24004" y="104775"/>
            <a:ext cx="10871200" cy="6648450"/>
          </a:xfrm>
          <a:prstGeom prst="rect">
            <a:avLst/>
          </a:prstGeom>
          <a:solidFill>
            <a:srgbClr val="373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제목 2"/>
          <p:cNvSpPr txBox="1">
            <a:spLocks/>
          </p:cNvSpPr>
          <p:nvPr/>
        </p:nvSpPr>
        <p:spPr>
          <a:xfrm>
            <a:off x="1638795" y="2720830"/>
            <a:ext cx="980493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4. AI </a:t>
            </a:r>
            <a:r>
              <a:rPr lang="ko-KR" altLang="en-US" sz="36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시대가 가져올 변화</a:t>
            </a:r>
            <a:endParaRPr lang="ko-KR" altLang="en-US" sz="36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24" name="슬라이드 번호 개체 틀 30"/>
          <p:cNvSpPr>
            <a:spLocks noGrp="1"/>
          </p:cNvSpPr>
          <p:nvPr>
            <p:ph type="sldNum" sz="quarter" idx="12"/>
          </p:nvPr>
        </p:nvSpPr>
        <p:spPr>
          <a:xfrm>
            <a:off x="272943" y="6347886"/>
            <a:ext cx="474133" cy="365125"/>
          </a:xfrm>
        </p:spPr>
        <p:txBody>
          <a:bodyPr/>
          <a:lstStyle/>
          <a:p>
            <a:fld id="{E56AC000-942F-463A-8EC5-40345FAF3BAA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35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709" y="1482200"/>
            <a:ext cx="482895" cy="4828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20202" y="1554371"/>
            <a:ext cx="29871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+mn-ea"/>
              </a:rPr>
              <a:t>직업의 변화</a:t>
            </a:r>
            <a:endParaRPr lang="en-US" sz="1600" b="1" dirty="0">
              <a:latin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971" y="3403363"/>
            <a:ext cx="484632" cy="4846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20201" y="1977754"/>
            <a:ext cx="84094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>
                <a:latin typeface="+mn-ea"/>
              </a:rPr>
              <a:t>단순지능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반복 작업은 </a:t>
            </a:r>
            <a:r>
              <a:rPr lang="en-US" altLang="ko-KR" sz="1400" dirty="0">
                <a:latin typeface="+mn-ea"/>
              </a:rPr>
              <a:t>AI</a:t>
            </a:r>
            <a:r>
              <a:rPr lang="ko-KR" altLang="en-US" sz="1400" dirty="0">
                <a:latin typeface="+mn-ea"/>
              </a:rPr>
              <a:t>기계로 </a:t>
            </a:r>
            <a:r>
              <a:rPr lang="ko-KR" altLang="en-US" sz="1400" dirty="0" smtClean="0">
                <a:latin typeface="+mn-ea"/>
              </a:rPr>
              <a:t>대체</a:t>
            </a:r>
            <a:r>
              <a:rPr lang="en-US" altLang="ko-KR" sz="1400" dirty="0">
                <a:sym typeface="Wingdings" panose="05000000000000000000" pitchFamily="2" charset="2"/>
              </a:rPr>
              <a:t>  </a:t>
            </a:r>
            <a:r>
              <a:rPr lang="ko-KR" altLang="en-US" sz="1400" dirty="0" smtClean="0">
                <a:latin typeface="+mn-ea"/>
              </a:rPr>
              <a:t>일자리 감소 </a:t>
            </a:r>
            <a:r>
              <a:rPr lang="en-US" altLang="ko-KR" sz="1400" dirty="0" smtClean="0">
                <a:latin typeface="+mn-ea"/>
              </a:rPr>
              <a:t>(AI</a:t>
            </a:r>
            <a:r>
              <a:rPr lang="ko-KR" altLang="en-US" sz="1400" dirty="0" smtClean="0">
                <a:latin typeface="+mn-ea"/>
              </a:rPr>
              <a:t>기계에 의한 인간 일자리 감소 현실화</a:t>
            </a:r>
            <a:r>
              <a:rPr lang="en-US" altLang="ko-KR" sz="1400" smtClean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+mn-ea"/>
              </a:rPr>
              <a:t>AI</a:t>
            </a:r>
            <a:r>
              <a:rPr lang="ko-KR" altLang="en-US" sz="1400" dirty="0">
                <a:latin typeface="+mn-ea"/>
              </a:rPr>
              <a:t>로 대체되기 어려운 창의 능력이나 소통하는 직업이 </a:t>
            </a:r>
            <a:r>
              <a:rPr lang="ko-KR" altLang="en-US" sz="1400" dirty="0" smtClean="0">
                <a:latin typeface="+mn-ea"/>
              </a:rPr>
              <a:t>유리</a:t>
            </a:r>
            <a:r>
              <a:rPr lang="en-US" altLang="ko-KR" sz="1400" dirty="0">
                <a:sym typeface="Wingdings" panose="05000000000000000000" pitchFamily="2" charset="2"/>
              </a:rPr>
              <a:t> </a:t>
            </a:r>
            <a:r>
              <a:rPr lang="en-US" altLang="ko-KR" sz="1400" dirty="0" smtClean="0">
                <a:sym typeface="Wingdings" panose="05000000000000000000" pitchFamily="2" charset="2"/>
              </a:rPr>
              <a:t></a:t>
            </a:r>
            <a:r>
              <a:rPr lang="ko-KR" altLang="en-US" sz="1400" dirty="0" smtClean="0"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latin typeface="+mn-ea"/>
              </a:rPr>
              <a:t>창의성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인간성이 더욱 중요해짐</a:t>
            </a:r>
          </a:p>
          <a:p>
            <a:pPr>
              <a:lnSpc>
                <a:spcPct val="200000"/>
              </a:lnSpc>
            </a:pPr>
            <a:r>
              <a:rPr lang="ko-KR" altLang="en-US" sz="1400" dirty="0">
                <a:latin typeface="+mn-ea"/>
              </a:rPr>
              <a:t>대량생산에서 소량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개인 </a:t>
            </a:r>
            <a:r>
              <a:rPr lang="ko-KR" altLang="en-US" sz="1400" dirty="0" smtClean="0">
                <a:latin typeface="+mn-ea"/>
              </a:rPr>
              <a:t>맞춤화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 smtClean="0">
                <a:sym typeface="Wingdings" panose="05000000000000000000" pitchFamily="2" charset="2"/>
              </a:rPr>
              <a:t> </a:t>
            </a:r>
            <a:r>
              <a:rPr lang="ko-KR" altLang="en-US" sz="1400" dirty="0" smtClean="0">
                <a:latin typeface="+mn-ea"/>
              </a:rPr>
              <a:t>인간과 </a:t>
            </a:r>
            <a:r>
              <a:rPr lang="ko-KR" altLang="en-US" sz="1400" dirty="0">
                <a:latin typeface="+mn-ea"/>
              </a:rPr>
              <a:t>다양성에 대한 이해가 중요</a:t>
            </a:r>
          </a:p>
        </p:txBody>
      </p:sp>
      <p:sp>
        <p:nvSpPr>
          <p:cNvPr id="14" name="Rectangle 5"/>
          <p:cNvSpPr/>
          <p:nvPr/>
        </p:nvSpPr>
        <p:spPr>
          <a:xfrm>
            <a:off x="2520201" y="3476402"/>
            <a:ext cx="29871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+mn-ea"/>
              </a:rPr>
              <a:t>학습</a:t>
            </a:r>
            <a:r>
              <a:rPr lang="en-US" altLang="ko-KR" sz="1600" b="1" dirty="0">
                <a:latin typeface="+mn-ea"/>
              </a:rPr>
              <a:t>/</a:t>
            </a:r>
            <a:r>
              <a:rPr lang="ko-KR" altLang="en-US" sz="1600" b="1" dirty="0">
                <a:latin typeface="+mn-ea"/>
              </a:rPr>
              <a:t>필요능력의 변화</a:t>
            </a:r>
            <a:endParaRPr lang="en-US" sz="1600" b="1" dirty="0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20201" y="3899785"/>
            <a:ext cx="60122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 smtClean="0">
                <a:latin typeface="+mn-ea"/>
              </a:rPr>
              <a:t>대중교육</a:t>
            </a:r>
            <a:r>
              <a:rPr lang="en-US" altLang="ko-KR" sz="1400" dirty="0">
                <a:sym typeface="Wingdings" panose="05000000000000000000" pitchFamily="2" charset="2"/>
              </a:rPr>
              <a:t>  </a:t>
            </a:r>
            <a:r>
              <a:rPr lang="ko-KR" altLang="en-US" sz="1400" dirty="0" smtClean="0">
                <a:latin typeface="+mn-ea"/>
              </a:rPr>
              <a:t>자기주도</a:t>
            </a:r>
            <a:r>
              <a:rPr lang="en-US" altLang="ko-KR" sz="1400" dirty="0">
                <a:latin typeface="+mn-ea"/>
              </a:rPr>
              <a:t>/AI</a:t>
            </a:r>
            <a:r>
              <a:rPr lang="ko-KR" altLang="en-US" sz="1400" dirty="0">
                <a:latin typeface="+mn-ea"/>
              </a:rPr>
              <a:t>기반 개인 학습의 보편화</a:t>
            </a:r>
          </a:p>
          <a:p>
            <a:pPr>
              <a:lnSpc>
                <a:spcPct val="200000"/>
              </a:lnSpc>
            </a:pPr>
            <a:r>
              <a:rPr lang="ko-KR" altLang="en-US" sz="1400" dirty="0">
                <a:latin typeface="+mn-ea"/>
              </a:rPr>
              <a:t>전문지식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학력 </a:t>
            </a:r>
            <a:r>
              <a:rPr lang="ko-KR" altLang="en-US" sz="1400" dirty="0" smtClean="0">
                <a:latin typeface="+mn-ea"/>
              </a:rPr>
              <a:t>위주</a:t>
            </a:r>
            <a:r>
              <a:rPr lang="en-US" altLang="ko-KR" sz="1400" dirty="0">
                <a:sym typeface="Wingdings" panose="05000000000000000000" pitchFamily="2" charset="2"/>
              </a:rPr>
              <a:t>  </a:t>
            </a:r>
            <a:r>
              <a:rPr lang="ko-KR" altLang="en-US" sz="1400" dirty="0" smtClean="0">
                <a:latin typeface="+mn-ea"/>
              </a:rPr>
              <a:t>창의성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융합 능력 위주</a:t>
            </a:r>
          </a:p>
          <a:p>
            <a:pPr>
              <a:lnSpc>
                <a:spcPct val="200000"/>
              </a:lnSpc>
            </a:pPr>
            <a:r>
              <a:rPr lang="ko-KR" altLang="en-US" sz="1400" dirty="0" smtClean="0">
                <a:latin typeface="+mn-ea"/>
              </a:rPr>
              <a:t>경쟁상대</a:t>
            </a:r>
            <a:r>
              <a:rPr lang="en-US" altLang="ko-KR" sz="1400" dirty="0" smtClean="0">
                <a:latin typeface="+mn-ea"/>
              </a:rPr>
              <a:t>(</a:t>
            </a:r>
            <a:r>
              <a:rPr lang="ko-KR" altLang="en-US" sz="1400" dirty="0" smtClean="0">
                <a:latin typeface="+mn-ea"/>
              </a:rPr>
              <a:t>사람</a:t>
            </a:r>
            <a:r>
              <a:rPr lang="en-US" altLang="ko-KR" sz="1400" dirty="0" smtClean="0">
                <a:latin typeface="+mn-ea"/>
              </a:rPr>
              <a:t>-&gt;</a:t>
            </a:r>
            <a:r>
              <a:rPr lang="ko-KR" altLang="en-US" sz="1400" dirty="0" smtClean="0">
                <a:latin typeface="+mn-ea"/>
              </a:rPr>
              <a:t>기계</a:t>
            </a:r>
            <a:r>
              <a:rPr lang="en-US" altLang="ko-KR" sz="1400" dirty="0" smtClean="0">
                <a:latin typeface="+mn-ea"/>
              </a:rPr>
              <a:t>)</a:t>
            </a:r>
            <a:r>
              <a:rPr lang="ko-KR" altLang="en-US" sz="1400" dirty="0" smtClean="0">
                <a:latin typeface="+mn-ea"/>
              </a:rPr>
              <a:t>의 변화</a:t>
            </a:r>
            <a:r>
              <a:rPr lang="en-US" altLang="ko-KR" sz="1400" dirty="0">
                <a:sym typeface="Wingdings" panose="05000000000000000000" pitchFamily="2" charset="2"/>
              </a:rPr>
              <a:t>  </a:t>
            </a:r>
            <a:r>
              <a:rPr lang="ko-KR" altLang="en-US" sz="1400" dirty="0" smtClean="0">
                <a:latin typeface="+mn-ea"/>
              </a:rPr>
              <a:t>평생교육의 </a:t>
            </a:r>
            <a:r>
              <a:rPr lang="ko-KR" altLang="en-US" sz="1400" dirty="0">
                <a:latin typeface="+mn-ea"/>
              </a:rPr>
              <a:t>필요성 증대</a:t>
            </a: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1358900" y="266700"/>
            <a:ext cx="73787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인공지능 발전이 가져올 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변화 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(1)</a:t>
            </a:r>
            <a:endParaRPr lang="en-US" altLang="ko-KR" sz="36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Open Sans" panose="020B0606030504020204" pitchFamily="34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C000-942F-463A-8EC5-40345FAF3BAA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10" name="Rectangle 5"/>
          <p:cNvSpPr/>
          <p:nvPr/>
        </p:nvSpPr>
        <p:spPr>
          <a:xfrm>
            <a:off x="2520201" y="5360666"/>
            <a:ext cx="5493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err="1" smtClean="0">
                <a:latin typeface="+mn-ea"/>
              </a:rPr>
              <a:t>경쟁상대의</a:t>
            </a:r>
            <a:r>
              <a:rPr lang="ko-KR" altLang="en-US" sz="1600" b="1" dirty="0" smtClean="0">
                <a:latin typeface="+mn-ea"/>
              </a:rPr>
              <a:t> 변화</a:t>
            </a:r>
            <a:endParaRPr lang="en-US" sz="1600" b="1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201" y="5740195"/>
            <a:ext cx="96367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 smtClean="0">
                <a:latin typeface="+mn-ea"/>
              </a:rPr>
              <a:t>인간끼리의 경쟁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ko-KR" altLang="en-US" sz="1400" dirty="0" err="1" smtClean="0">
                <a:latin typeface="+mn-ea"/>
              </a:rPr>
              <a:t>인간대인간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err="1" smtClean="0">
                <a:solidFill>
                  <a:srgbClr val="FF0000"/>
                </a:solidFill>
                <a:latin typeface="+mn-ea"/>
              </a:rPr>
              <a:t>인간대</a:t>
            </a:r>
            <a:r>
              <a:rPr lang="ko-KR" altLang="en-US" sz="1400" dirty="0" smtClean="0">
                <a:solidFill>
                  <a:srgbClr val="FF0000"/>
                </a:solidFill>
                <a:latin typeface="+mn-ea"/>
              </a:rPr>
              <a:t> 기계간의 경쟁</a:t>
            </a:r>
            <a:endParaRPr lang="ko-KR" altLang="en-US" sz="1400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 smtClean="0">
                <a:latin typeface="+mn-ea"/>
              </a:rPr>
              <a:t>인간의 가치가 지능</a:t>
            </a:r>
            <a:r>
              <a:rPr lang="en-US" altLang="ko-KR" sz="1400" dirty="0" smtClean="0">
                <a:latin typeface="+mn-ea"/>
              </a:rPr>
              <a:t>(AI)</a:t>
            </a:r>
            <a:r>
              <a:rPr lang="ko-KR" altLang="en-US" sz="1400" dirty="0" smtClean="0">
                <a:latin typeface="+mn-ea"/>
              </a:rPr>
              <a:t>기계와 대비하여 측정될 수 있다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13" name="Picture 6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972" y="5265021"/>
            <a:ext cx="484632" cy="48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44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200150" y="107950"/>
            <a:ext cx="10871200" cy="6648450"/>
          </a:xfrm>
          <a:prstGeom prst="rect">
            <a:avLst/>
          </a:prstGeom>
          <a:solidFill>
            <a:srgbClr val="373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24004" y="104775"/>
            <a:ext cx="10871200" cy="6648450"/>
          </a:xfrm>
          <a:prstGeom prst="rect">
            <a:avLst/>
          </a:prstGeom>
          <a:solidFill>
            <a:srgbClr val="373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슬라이드 번호 개체 틀 30"/>
          <p:cNvSpPr>
            <a:spLocks noGrp="1"/>
          </p:cNvSpPr>
          <p:nvPr>
            <p:ph type="sldNum" sz="quarter" idx="12"/>
          </p:nvPr>
        </p:nvSpPr>
        <p:spPr>
          <a:xfrm>
            <a:off x="272943" y="6347886"/>
            <a:ext cx="474133" cy="365125"/>
          </a:xfrm>
        </p:spPr>
        <p:txBody>
          <a:bodyPr/>
          <a:lstStyle/>
          <a:p>
            <a:fld id="{E56AC000-942F-463A-8EC5-40345FAF3BAA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280987"/>
            <a:ext cx="9105900" cy="62960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00611" y="3059667"/>
            <a:ext cx="6755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hlinkClick r:id="rId3"/>
              </a:rPr>
              <a:t>출처  </a:t>
            </a:r>
            <a:r>
              <a:rPr lang="en-US" altLang="ko-KR" dirty="0" smtClean="0">
                <a:hlinkClick r:id="rId3"/>
              </a:rPr>
              <a:t>https</a:t>
            </a:r>
            <a:r>
              <a:rPr lang="en-US" altLang="ko-KR" dirty="0">
                <a:hlinkClick r:id="rId3"/>
              </a:rPr>
              <a:t>://www.zdnet.co.kr/view/?no=20190329075555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971800" y="1916723"/>
            <a:ext cx="4149969" cy="879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2842846" y="5161085"/>
            <a:ext cx="6318739" cy="1172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83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38675" y="1757571"/>
            <a:ext cx="29871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+mn-ea"/>
              </a:rPr>
              <a:t>개념</a:t>
            </a:r>
            <a:r>
              <a:rPr lang="en-US" altLang="ko-KR" sz="1600" b="1" dirty="0">
                <a:latin typeface="+mn-ea"/>
              </a:rPr>
              <a:t>/</a:t>
            </a:r>
            <a:r>
              <a:rPr lang="ko-KR" altLang="en-US" sz="1600" b="1" dirty="0">
                <a:latin typeface="+mn-ea"/>
              </a:rPr>
              <a:t>가치관의 변화</a:t>
            </a:r>
            <a:endParaRPr lang="en-US" sz="1600" b="1" dirty="0">
              <a:latin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444" y="1684532"/>
            <a:ext cx="484632" cy="4846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38674" y="2180954"/>
            <a:ext cx="8409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>
                <a:latin typeface="+mn-ea"/>
              </a:rPr>
              <a:t>일과 직업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결혼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삶의 의미 등 제반 개념에 대한 가치 재정립이 요구됨</a:t>
            </a:r>
          </a:p>
          <a:p>
            <a:pPr>
              <a:lnSpc>
                <a:spcPct val="200000"/>
              </a:lnSpc>
            </a:pPr>
            <a:r>
              <a:rPr lang="ko-KR" altLang="en-US" sz="1400" dirty="0">
                <a:latin typeface="+mn-ea"/>
              </a:rPr>
              <a:t>기계에 비하여 생산성이 낮은 인간의 가치에 대한 재정립이 요구됨</a:t>
            </a:r>
          </a:p>
        </p:txBody>
      </p:sp>
      <p:sp>
        <p:nvSpPr>
          <p:cNvPr id="14" name="Rectangle 5"/>
          <p:cNvSpPr/>
          <p:nvPr/>
        </p:nvSpPr>
        <p:spPr>
          <a:xfrm>
            <a:off x="2538675" y="3891297"/>
            <a:ext cx="29871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+mn-ea"/>
              </a:rPr>
              <a:t>효과</a:t>
            </a:r>
            <a:r>
              <a:rPr lang="en-US" altLang="ko-KR" sz="1600" b="1" dirty="0">
                <a:latin typeface="+mn-ea"/>
              </a:rPr>
              <a:t>/</a:t>
            </a:r>
            <a:r>
              <a:rPr lang="ko-KR" altLang="en-US" sz="1600" b="1" dirty="0">
                <a:latin typeface="+mn-ea"/>
              </a:rPr>
              <a:t>부작용</a:t>
            </a:r>
            <a:endParaRPr lang="en-US" sz="1600" b="1" dirty="0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38675" y="4314680"/>
            <a:ext cx="77483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>
                <a:latin typeface="+mn-ea"/>
              </a:rPr>
              <a:t>각종 사고의 감소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생산성의 획기적 증가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자원의 효율적 사용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여유 시간의 증가</a:t>
            </a: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+mn-ea"/>
              </a:rPr>
              <a:t>Winner-Takes-All </a:t>
            </a:r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ko-KR" altLang="en-US" sz="1400" dirty="0" smtClean="0">
                <a:latin typeface="+mn-ea"/>
              </a:rPr>
              <a:t>국가간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개인간 양극화 심화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기본 </a:t>
            </a:r>
            <a:r>
              <a:rPr lang="ko-KR" altLang="en-US" sz="1400" dirty="0" err="1">
                <a:latin typeface="+mn-ea"/>
              </a:rPr>
              <a:t>소득제</a:t>
            </a:r>
            <a:endParaRPr lang="ko-KR" altLang="en-US" sz="1400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latin typeface="+mn-ea"/>
              </a:rPr>
              <a:t>강한 인공지능 출현에 대한 대비가 필요</a:t>
            </a: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1358900" y="266700"/>
            <a:ext cx="702945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인공지능 발전이 가져올 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변화 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(2)</a:t>
            </a:r>
            <a:endParaRPr lang="en-US" altLang="ko-KR" sz="36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Open Sans" panose="020B0606030504020204" pitchFamily="34" charset="0"/>
            </a:endParaRPr>
          </a:p>
        </p:txBody>
      </p:sp>
      <p:pic>
        <p:nvPicPr>
          <p:cNvPr id="10" name="Picture 8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444" y="3818258"/>
            <a:ext cx="484632" cy="484632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C000-942F-463A-8EC5-40345FAF3BAA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79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200150" y="107950"/>
            <a:ext cx="10871200" cy="6648450"/>
          </a:xfrm>
          <a:prstGeom prst="rect">
            <a:avLst/>
          </a:prstGeom>
          <a:solidFill>
            <a:srgbClr val="373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슬라이드 번호 개체 틀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C000-942F-463A-8EC5-40345FAF3BAA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7" name="제목 2"/>
          <p:cNvSpPr>
            <a:spLocks noGrp="1"/>
          </p:cNvSpPr>
          <p:nvPr/>
        </p:nvSpPr>
        <p:spPr>
          <a:xfrm>
            <a:off x="1200151" y="2670175"/>
            <a:ext cx="108712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5. </a:t>
            </a:r>
            <a:r>
              <a:rPr lang="ko-KR" altLang="en-US" sz="36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메이커 </a:t>
            </a:r>
            <a:r>
              <a:rPr lang="ko-KR" altLang="en-US" sz="3600" b="1" dirty="0" err="1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무브먼트</a:t>
            </a:r>
            <a:r>
              <a:rPr lang="en-US" altLang="ko-KR" sz="36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-</a:t>
            </a:r>
            <a:r>
              <a:rPr lang="ko-KR" altLang="en-US" sz="36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창의성 교육</a:t>
            </a:r>
            <a:endParaRPr lang="ko-KR" altLang="en-US" sz="36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9310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892300" y="4673600"/>
            <a:ext cx="10299700" cy="176452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포인트가 7개인 별 28"/>
          <p:cNvSpPr/>
          <p:nvPr/>
        </p:nvSpPr>
        <p:spPr>
          <a:xfrm>
            <a:off x="10101225" y="4673600"/>
            <a:ext cx="1934735" cy="1674286"/>
          </a:xfrm>
          <a:prstGeom prst="star7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138604" y="4779604"/>
            <a:ext cx="1772927" cy="1555597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709" y="1482200"/>
            <a:ext cx="482895" cy="4828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20202" y="1554371"/>
            <a:ext cx="29871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smtClean="0">
                <a:latin typeface="+mn-ea"/>
              </a:rPr>
              <a:t>배경</a:t>
            </a:r>
            <a:endParaRPr lang="en-US" sz="1600" b="1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20201" y="1977754"/>
            <a:ext cx="840941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</a:rPr>
              <a:t>-  </a:t>
            </a:r>
            <a:r>
              <a:rPr lang="ko-KR" altLang="en-US" sz="1400" dirty="0" smtClean="0">
                <a:latin typeface="+mn-ea"/>
              </a:rPr>
              <a:t>값싸고 접근하기 쉬운 개발 환경</a:t>
            </a:r>
            <a:r>
              <a:rPr lang="en-US" altLang="ko-KR" sz="1400" dirty="0" smtClean="0">
                <a:latin typeface="+mn-ea"/>
              </a:rPr>
              <a:t>(Open Source S/W, H/W)</a:t>
            </a:r>
            <a:r>
              <a:rPr lang="ko-KR" altLang="en-US" sz="1400" dirty="0" smtClean="0">
                <a:latin typeface="+mn-ea"/>
              </a:rPr>
              <a:t>의 제공 </a:t>
            </a:r>
            <a:endParaRPr lang="en-US" altLang="ko-KR" sz="14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</a:rPr>
              <a:t>    (</a:t>
            </a:r>
            <a:r>
              <a:rPr lang="ko-KR" altLang="en-US" sz="1400" dirty="0" smtClean="0">
                <a:latin typeface="+mn-ea"/>
              </a:rPr>
              <a:t>마이크로</a:t>
            </a:r>
            <a:r>
              <a:rPr lang="en-US" altLang="ko-KR" sz="1400" dirty="0" smtClean="0">
                <a:latin typeface="+mn-ea"/>
              </a:rPr>
              <a:t>(</a:t>
            </a:r>
            <a:r>
              <a:rPr lang="ko-KR" altLang="en-US" sz="1400" dirty="0" err="1" smtClean="0">
                <a:latin typeface="+mn-ea"/>
              </a:rPr>
              <a:t>싱글보드</a:t>
            </a:r>
            <a:r>
              <a:rPr lang="en-US" altLang="ko-KR" sz="1400" dirty="0" smtClean="0">
                <a:latin typeface="+mn-ea"/>
              </a:rPr>
              <a:t>)</a:t>
            </a:r>
            <a:r>
              <a:rPr lang="ko-KR" altLang="en-US" sz="1400" dirty="0" smtClean="0">
                <a:latin typeface="+mn-ea"/>
              </a:rPr>
              <a:t>컴퓨터</a:t>
            </a:r>
            <a:r>
              <a:rPr lang="en-US" altLang="ko-KR" sz="1400" dirty="0" smtClean="0">
                <a:latin typeface="+mn-ea"/>
              </a:rPr>
              <a:t>, 3D</a:t>
            </a:r>
            <a:r>
              <a:rPr lang="ko-KR" altLang="en-US" sz="1400" dirty="0" smtClean="0">
                <a:latin typeface="+mn-ea"/>
              </a:rPr>
              <a:t>용 </a:t>
            </a:r>
            <a:r>
              <a:rPr lang="en-US" altLang="ko-KR" sz="1400" dirty="0" smtClean="0">
                <a:latin typeface="+mn-ea"/>
              </a:rPr>
              <a:t>S/W, 3D</a:t>
            </a:r>
            <a:r>
              <a:rPr lang="ko-KR" altLang="en-US" sz="1400" dirty="0" smtClean="0">
                <a:latin typeface="+mn-ea"/>
              </a:rPr>
              <a:t>프린터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err="1" smtClean="0">
                <a:latin typeface="+mn-ea"/>
              </a:rPr>
              <a:t>클라우드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레이저 커터</a:t>
            </a:r>
            <a:r>
              <a:rPr lang="en-US" altLang="ko-KR" sz="1400" dirty="0" smtClean="0">
                <a:latin typeface="+mn-ea"/>
              </a:rPr>
              <a:t>,,,,,,)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smtClean="0">
                <a:latin typeface="+mn-ea"/>
              </a:rPr>
              <a:t>Consumer</a:t>
            </a:r>
            <a:r>
              <a:rPr lang="ko-KR" altLang="en-US" sz="1400" dirty="0" smtClean="0">
                <a:latin typeface="+mn-ea"/>
              </a:rPr>
              <a:t>로 부터 </a:t>
            </a:r>
            <a:r>
              <a:rPr lang="en-US" altLang="ko-KR" sz="1400" dirty="0" smtClean="0">
                <a:latin typeface="+mn-ea"/>
              </a:rPr>
              <a:t>Maker</a:t>
            </a:r>
            <a:r>
              <a:rPr lang="ko-KR" altLang="en-US" sz="1400" dirty="0" smtClean="0">
                <a:latin typeface="+mn-ea"/>
              </a:rPr>
              <a:t>로의 변화에 대한 욕구</a:t>
            </a:r>
            <a:endParaRPr lang="en-US" altLang="ko-KR" sz="14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smtClean="0">
                <a:latin typeface="+mn-ea"/>
              </a:rPr>
              <a:t>Mass</a:t>
            </a:r>
            <a:r>
              <a:rPr lang="ko-KR" altLang="en-US" sz="1400" dirty="0" smtClean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Production</a:t>
            </a:r>
            <a:r>
              <a:rPr lang="ko-KR" altLang="en-US" sz="1400" dirty="0" smtClean="0">
                <a:latin typeface="+mn-ea"/>
              </a:rPr>
              <a:t>이 아닌 </a:t>
            </a:r>
            <a:r>
              <a:rPr lang="en-US" altLang="ko-KR" sz="1400" dirty="0" smtClean="0">
                <a:latin typeface="+mn-ea"/>
              </a:rPr>
              <a:t>Personalized Making</a:t>
            </a:r>
            <a:r>
              <a:rPr lang="ko-KR" altLang="en-US" sz="1400" dirty="0" smtClean="0">
                <a:latin typeface="+mn-ea"/>
              </a:rPr>
              <a:t>에 대한 요구 증가</a:t>
            </a:r>
            <a:endParaRPr lang="en-US" altLang="ko-KR" sz="14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latin typeface="+mn-ea"/>
              </a:rPr>
              <a:t>평등한 </a:t>
            </a:r>
            <a:r>
              <a:rPr lang="en-US" altLang="ko-KR" sz="1400" dirty="0" smtClean="0">
                <a:latin typeface="+mn-ea"/>
              </a:rPr>
              <a:t>STEM </a:t>
            </a:r>
            <a:r>
              <a:rPr lang="ko-KR" altLang="en-US" sz="1400" dirty="0" smtClean="0">
                <a:latin typeface="+mn-ea"/>
              </a:rPr>
              <a:t>교육 기회의 확산과 교육 툴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1358900" y="266700"/>
            <a:ext cx="108331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메이커 </a:t>
            </a:r>
            <a:r>
              <a:rPr lang="ko-KR" alt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무브먼트의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배경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,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기본 정신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, 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과제</a:t>
            </a:r>
            <a:endParaRPr lang="en-US" altLang="ko-KR" sz="36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Open Sans" panose="020B0606030504020204" pitchFamily="34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C000-942F-463A-8EC5-40345FAF3BAA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6204886" y="4773405"/>
            <a:ext cx="1772927" cy="155559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87910" y="5173259"/>
            <a:ext cx="1248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Arts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Crafts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25732" y="5141902"/>
            <a:ext cx="1510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Electronics</a:t>
            </a:r>
          </a:p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Robotics</a:t>
            </a:r>
          </a:p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3-D Printing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015712" y="4779605"/>
            <a:ext cx="1772927" cy="1555597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052897" y="5141903"/>
            <a:ext cx="2076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Metal Working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</a:rPr>
              <a:t>Wood Working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</a:rPr>
              <a:t>   Hacking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8111186" y="4767208"/>
            <a:ext cx="1772927" cy="155559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161363" y="5141902"/>
            <a:ext cx="157381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D. Authoring</a:t>
            </a:r>
          </a:p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D. Contents</a:t>
            </a:r>
          </a:p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   Coding</a:t>
            </a:r>
          </a:p>
          <a:p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811811" y="5311178"/>
            <a:ext cx="571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AI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5"/>
          <p:cNvSpPr/>
          <p:nvPr/>
        </p:nvSpPr>
        <p:spPr>
          <a:xfrm>
            <a:off x="2520201" y="4054938"/>
            <a:ext cx="5493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smtClean="0">
                <a:latin typeface="+mn-ea"/>
              </a:rPr>
              <a:t>메이킹</a:t>
            </a:r>
            <a:r>
              <a:rPr lang="en-US" altLang="ko-KR" sz="1600" b="1" dirty="0" smtClean="0">
                <a:latin typeface="+mn-ea"/>
              </a:rPr>
              <a:t> </a:t>
            </a:r>
            <a:r>
              <a:rPr lang="ko-KR" altLang="en-US" sz="1600" b="1" dirty="0" smtClean="0">
                <a:latin typeface="+mn-ea"/>
              </a:rPr>
              <a:t>분야 및 환경의</a:t>
            </a:r>
            <a:r>
              <a:rPr lang="en-US" altLang="ko-KR" sz="1600" b="1" dirty="0" smtClean="0">
                <a:latin typeface="+mn-ea"/>
              </a:rPr>
              <a:t> </a:t>
            </a:r>
            <a:r>
              <a:rPr lang="ko-KR" altLang="en-US" sz="1600" b="1" dirty="0" smtClean="0">
                <a:latin typeface="+mn-ea"/>
              </a:rPr>
              <a:t>변화</a:t>
            </a:r>
            <a:endParaRPr lang="en-US" sz="1600" b="1" dirty="0">
              <a:latin typeface="+mn-ea"/>
            </a:endParaRPr>
          </a:p>
        </p:txBody>
      </p:sp>
      <p:pic>
        <p:nvPicPr>
          <p:cNvPr id="28" name="Picture 6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972" y="3959293"/>
            <a:ext cx="484632" cy="48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0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172" y="1815685"/>
            <a:ext cx="484632" cy="484632"/>
          </a:xfrm>
          <a:prstGeom prst="rect">
            <a:avLst/>
          </a:prstGeom>
        </p:spPr>
      </p:pic>
      <p:sp>
        <p:nvSpPr>
          <p:cNvPr id="14" name="Rectangle 5"/>
          <p:cNvSpPr/>
          <p:nvPr/>
        </p:nvSpPr>
        <p:spPr>
          <a:xfrm>
            <a:off x="2323406" y="1857446"/>
            <a:ext cx="59569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smtClean="0">
                <a:solidFill>
                  <a:srgbClr val="FF0000"/>
                </a:solidFill>
                <a:latin typeface="+mn-ea"/>
              </a:rPr>
              <a:t>왜 메이커 교육을 하는가</a:t>
            </a:r>
            <a:r>
              <a:rPr lang="en-US" altLang="ko-KR" sz="1600" b="1" dirty="0" smtClean="0">
                <a:solidFill>
                  <a:srgbClr val="FF0000"/>
                </a:solidFill>
                <a:latin typeface="+mn-ea"/>
              </a:rPr>
              <a:t>? : </a:t>
            </a:r>
            <a:r>
              <a:rPr lang="ko-KR" altLang="en-US" sz="1600" b="1" dirty="0" smtClean="0">
                <a:latin typeface="+mn-ea"/>
              </a:rPr>
              <a:t>기본 정신</a:t>
            </a:r>
            <a:r>
              <a:rPr lang="en-US" altLang="ko-KR" sz="1600" b="1" dirty="0" smtClean="0">
                <a:latin typeface="+mn-ea"/>
              </a:rPr>
              <a:t>(</a:t>
            </a:r>
            <a:r>
              <a:rPr lang="ko-KR" altLang="en-US" sz="1600" b="1" dirty="0" smtClean="0">
                <a:latin typeface="+mn-ea"/>
              </a:rPr>
              <a:t>목표</a:t>
            </a:r>
            <a:r>
              <a:rPr lang="en-US" altLang="ko-KR" sz="1600" b="1" dirty="0" smtClean="0">
                <a:latin typeface="+mn-ea"/>
              </a:rPr>
              <a:t>)</a:t>
            </a:r>
            <a:r>
              <a:rPr lang="ko-KR" altLang="en-US" sz="1600" b="1" dirty="0" smtClean="0">
                <a:latin typeface="+mn-ea"/>
              </a:rPr>
              <a:t> 또는 효과</a:t>
            </a:r>
            <a:endParaRPr lang="en-US" sz="1600" b="1" dirty="0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23406" y="2196000"/>
            <a:ext cx="93351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400" dirty="0" smtClean="0">
                <a:latin typeface="+mn-ea"/>
              </a:rPr>
              <a:t>STEM </a:t>
            </a:r>
            <a:r>
              <a:rPr lang="ko-KR" altLang="en-US" sz="1400" dirty="0" smtClean="0">
                <a:latin typeface="+mn-ea"/>
              </a:rPr>
              <a:t>교육 </a:t>
            </a:r>
            <a:r>
              <a:rPr lang="ko-KR" altLang="en-US" sz="1400" dirty="0">
                <a:latin typeface="+mn-ea"/>
              </a:rPr>
              <a:t>및</a:t>
            </a:r>
            <a:r>
              <a:rPr lang="ko-KR" altLang="en-US" sz="1400" dirty="0" smtClean="0">
                <a:latin typeface="+mn-ea"/>
              </a:rPr>
              <a:t> 기회에 대한 민주화</a:t>
            </a:r>
            <a:r>
              <a:rPr lang="en-US" altLang="ko-KR" sz="1400" dirty="0" smtClean="0">
                <a:latin typeface="+mn-ea"/>
              </a:rPr>
              <a:t>(</a:t>
            </a:r>
            <a:r>
              <a:rPr lang="ko-KR" altLang="en-US" sz="1400" dirty="0" smtClean="0">
                <a:latin typeface="+mn-ea"/>
              </a:rPr>
              <a:t>평등</a:t>
            </a:r>
            <a:r>
              <a:rPr lang="en-US" altLang="ko-KR" sz="1400" dirty="0" smtClean="0">
                <a:latin typeface="+mn-ea"/>
              </a:rPr>
              <a:t>)		- </a:t>
            </a:r>
            <a:r>
              <a:rPr lang="ko-KR" altLang="en-US" sz="1400" dirty="0" smtClean="0">
                <a:latin typeface="+mn-ea"/>
              </a:rPr>
              <a:t>재미와</a:t>
            </a:r>
            <a:r>
              <a:rPr lang="en-US" altLang="ko-KR" sz="1400" dirty="0" smtClean="0">
                <a:latin typeface="+mn-ea"/>
              </a:rPr>
              <a:t> </a:t>
            </a:r>
            <a:r>
              <a:rPr lang="ko-KR" altLang="en-US" sz="1400" dirty="0" smtClean="0">
                <a:latin typeface="+mn-ea"/>
              </a:rPr>
              <a:t>성취감</a:t>
            </a:r>
            <a:endParaRPr lang="en-US" altLang="ko-KR" sz="1400" dirty="0" smtClean="0">
              <a:latin typeface="+mn-ea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b="1" dirty="0" smtClean="0">
                <a:solidFill>
                  <a:srgbClr val="FF0000"/>
                </a:solidFill>
                <a:latin typeface="+mn-ea"/>
              </a:rPr>
              <a:t>창의성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</a:rPr>
              <a:t>,</a:t>
            </a:r>
            <a:r>
              <a:rPr lang="ko-KR" altLang="en-US" sz="1400" b="1" dirty="0" smtClean="0">
                <a:solidFill>
                  <a:srgbClr val="FF0000"/>
                </a:solidFill>
                <a:latin typeface="+mn-ea"/>
              </a:rPr>
              <a:t> 혁신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</a:rPr>
              <a:t>,</a:t>
            </a:r>
            <a:r>
              <a:rPr lang="ko-KR" altLang="en-US" sz="1400" b="1" dirty="0" smtClean="0">
                <a:solidFill>
                  <a:srgbClr val="FF0000"/>
                </a:solidFill>
                <a:latin typeface="+mn-ea"/>
              </a:rPr>
              <a:t> 공감</a:t>
            </a:r>
            <a:r>
              <a:rPr lang="ko-KR" altLang="en-US" sz="1400" dirty="0" smtClean="0">
                <a:latin typeface="+mn-ea"/>
              </a:rPr>
              <a:t>에 대한 교육</a:t>
            </a:r>
            <a:r>
              <a:rPr lang="en-US" altLang="ko-KR" sz="1400" dirty="0" smtClean="0">
                <a:latin typeface="+mn-ea"/>
              </a:rPr>
              <a:t>		- </a:t>
            </a:r>
            <a:r>
              <a:rPr lang="ko-KR" altLang="en-US" sz="1400" dirty="0" smtClean="0">
                <a:latin typeface="+mn-ea"/>
              </a:rPr>
              <a:t>공유</a:t>
            </a:r>
            <a:r>
              <a:rPr lang="en-US" altLang="ko-KR" sz="1400" dirty="0" smtClean="0">
                <a:latin typeface="+mn-ea"/>
              </a:rPr>
              <a:t>			- </a:t>
            </a:r>
            <a:r>
              <a:rPr lang="ko-KR" altLang="en-US" sz="1400" dirty="0" smtClean="0">
                <a:latin typeface="+mn-ea"/>
              </a:rPr>
              <a:t>창업</a:t>
            </a:r>
            <a:r>
              <a:rPr lang="en-US" altLang="ko-KR" sz="1400" dirty="0" smtClean="0">
                <a:latin typeface="+mn-ea"/>
              </a:rPr>
              <a:t>/</a:t>
            </a:r>
            <a:r>
              <a:rPr lang="ko-KR" altLang="en-US" sz="1400" dirty="0" smtClean="0">
                <a:latin typeface="+mn-ea"/>
              </a:rPr>
              <a:t>비즈니스 기회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1358900" y="266700"/>
            <a:ext cx="102997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메이커 </a:t>
            </a:r>
            <a:r>
              <a:rPr lang="ko-KR" alt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무브먼트의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배경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,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기본 정신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, 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과제</a:t>
            </a:r>
            <a:endParaRPr lang="en-US" altLang="ko-KR" sz="36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Open Sans" panose="020B0606030504020204" pitchFamily="34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C000-942F-463A-8EC5-40345FAF3BAA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10" name="Rectangle 5"/>
          <p:cNvSpPr/>
          <p:nvPr/>
        </p:nvSpPr>
        <p:spPr>
          <a:xfrm>
            <a:off x="2342401" y="3458945"/>
            <a:ext cx="5493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smtClean="0">
                <a:latin typeface="+mn-ea"/>
              </a:rPr>
              <a:t>과제</a:t>
            </a:r>
            <a:endParaRPr lang="en-US" sz="1600" b="1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42401" y="3730641"/>
            <a:ext cx="96367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400" dirty="0" smtClean="0">
                <a:latin typeface="+mn-ea"/>
              </a:rPr>
              <a:t>AI</a:t>
            </a:r>
            <a:r>
              <a:rPr lang="ko-KR" altLang="en-US" sz="1400" dirty="0" smtClean="0">
                <a:latin typeface="+mn-ea"/>
              </a:rPr>
              <a:t>시대의 </a:t>
            </a:r>
            <a:r>
              <a:rPr lang="en-US" altLang="ko-KR" sz="1400" dirty="0" smtClean="0">
                <a:latin typeface="+mn-ea"/>
              </a:rPr>
              <a:t>Maker Movement</a:t>
            </a:r>
            <a:r>
              <a:rPr lang="ko-KR" altLang="en-US" sz="1400" dirty="0" smtClean="0">
                <a:latin typeface="+mn-ea"/>
              </a:rPr>
              <a:t>에 대한 방향 설정이 중요</a:t>
            </a:r>
            <a:endParaRPr lang="en-US" altLang="ko-KR" sz="1400" dirty="0" smtClean="0">
              <a:latin typeface="+mn-ea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400" dirty="0" smtClean="0">
                <a:latin typeface="+mn-ea"/>
              </a:rPr>
              <a:t>AI</a:t>
            </a:r>
            <a:r>
              <a:rPr lang="ko-KR" altLang="en-US" sz="1400" dirty="0" smtClean="0">
                <a:latin typeface="+mn-ea"/>
              </a:rPr>
              <a:t>시대에는 단순한 </a:t>
            </a:r>
            <a:r>
              <a:rPr lang="en-US" altLang="ko-KR" sz="1400" dirty="0" smtClean="0">
                <a:latin typeface="+mn-ea"/>
              </a:rPr>
              <a:t>Maker </a:t>
            </a:r>
            <a:r>
              <a:rPr lang="ko-KR" altLang="en-US" sz="1400" dirty="0" smtClean="0">
                <a:latin typeface="+mn-ea"/>
              </a:rPr>
              <a:t>보다는 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</a:rPr>
              <a:t>Creative Creator </a:t>
            </a:r>
            <a:r>
              <a:rPr lang="en-US" altLang="ko-KR" sz="1400" dirty="0" smtClean="0">
                <a:latin typeface="+mn-ea"/>
              </a:rPr>
              <a:t>(AI Machine</a:t>
            </a:r>
            <a:r>
              <a:rPr lang="ko-KR" altLang="en-US" sz="1400" dirty="0" smtClean="0">
                <a:latin typeface="+mn-ea"/>
              </a:rPr>
              <a:t>이 단순 </a:t>
            </a:r>
            <a:r>
              <a:rPr lang="en-US" altLang="ko-KR" sz="1400" dirty="0" smtClean="0">
                <a:latin typeface="+mn-ea"/>
              </a:rPr>
              <a:t>Making</a:t>
            </a:r>
            <a:r>
              <a:rPr lang="ko-KR" altLang="en-US" sz="1400" dirty="0" smtClean="0">
                <a:latin typeface="+mn-ea"/>
              </a:rPr>
              <a:t>에 더 우수함</a:t>
            </a:r>
            <a:r>
              <a:rPr lang="en-US" altLang="ko-KR" sz="1400" dirty="0" smtClean="0">
                <a:latin typeface="+mn-ea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400" dirty="0" smtClean="0">
                <a:latin typeface="+mn-ea"/>
              </a:rPr>
              <a:t>    (How to Make </a:t>
            </a:r>
            <a:r>
              <a:rPr lang="ko-KR" altLang="en-US" sz="1400" dirty="0" smtClean="0">
                <a:latin typeface="+mn-ea"/>
              </a:rPr>
              <a:t>보다 </a:t>
            </a:r>
            <a:r>
              <a:rPr lang="en-US" altLang="ko-KR" sz="1400" dirty="0" smtClean="0">
                <a:latin typeface="+mn-ea"/>
              </a:rPr>
              <a:t>Why/What to Make </a:t>
            </a:r>
            <a:r>
              <a:rPr lang="ko-KR" altLang="en-US" sz="1400" dirty="0" smtClean="0">
                <a:latin typeface="+mn-ea"/>
              </a:rPr>
              <a:t>가 우선</a:t>
            </a:r>
            <a:r>
              <a:rPr lang="en-US" altLang="ko-KR" sz="1400" dirty="0" smtClean="0">
                <a:latin typeface="+mn-ea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400" dirty="0" smtClean="0">
                <a:latin typeface="+mn-ea"/>
              </a:rPr>
              <a:t>-  </a:t>
            </a:r>
            <a:r>
              <a:rPr lang="ko-KR" altLang="en-US" sz="1400" dirty="0" smtClean="0">
                <a:latin typeface="+mn-ea"/>
              </a:rPr>
              <a:t>창의성 발휘에 대한 방안 </a:t>
            </a:r>
            <a:r>
              <a:rPr lang="en-US" altLang="ko-KR" sz="1400" dirty="0" smtClean="0">
                <a:latin typeface="+mn-ea"/>
              </a:rPr>
              <a:t>(Convergence)</a:t>
            </a:r>
            <a:endParaRPr lang="ko-KR" altLang="en-US" sz="1400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 smtClean="0">
                <a:latin typeface="+mn-ea"/>
              </a:rPr>
              <a:t>-  </a:t>
            </a:r>
            <a:r>
              <a:rPr lang="ko-KR" altLang="en-US" sz="1400" dirty="0" smtClean="0">
                <a:latin typeface="+mn-ea"/>
              </a:rPr>
              <a:t>공감에 대한 방안 </a:t>
            </a:r>
            <a:r>
              <a:rPr lang="en-US" altLang="ko-KR" sz="1400" dirty="0" smtClean="0">
                <a:latin typeface="+mn-ea"/>
              </a:rPr>
              <a:t>(Humanity)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13" name="Picture 6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172" y="3363300"/>
            <a:ext cx="484632" cy="48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0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685" y="1096464"/>
            <a:ext cx="10637240" cy="55338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738376" y="3429000"/>
            <a:ext cx="3804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hlinkClick r:id="rId3"/>
              </a:rPr>
              <a:t>https://</a:t>
            </a:r>
            <a:r>
              <a:rPr lang="en-US" altLang="ko-KR" sz="1200" b="1" dirty="0" smtClean="0">
                <a:hlinkClick r:id="rId3"/>
              </a:rPr>
              <a:t>www.youtube.com/watch?v=7BgiFrPs-x8</a:t>
            </a:r>
            <a:endParaRPr lang="en-US" altLang="ko-KR" sz="1200" b="1" dirty="0" smtClean="0"/>
          </a:p>
          <a:p>
            <a:pPr algn="ctr"/>
            <a:r>
              <a:rPr lang="ko-KR" altLang="en-US" sz="1200" b="1" dirty="0" err="1" smtClean="0"/>
              <a:t>유투브에서</a:t>
            </a:r>
            <a:r>
              <a:rPr lang="en-US" altLang="ko-KR" sz="1200" b="1" dirty="0" smtClean="0"/>
              <a:t> </a:t>
            </a:r>
            <a:r>
              <a:rPr lang="ko-KR" altLang="en-US" sz="1200" b="1" dirty="0" err="1" smtClean="0"/>
              <a:t>시청하시오</a:t>
            </a:r>
            <a:endParaRPr lang="ko-KR" altLang="en-US" sz="1200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>
          <a:xfrm>
            <a:off x="3939930" y="266700"/>
            <a:ext cx="561031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MI 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이용 기술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-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물체 인식</a:t>
            </a:r>
            <a:endParaRPr lang="en-US" altLang="ko-KR" sz="36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C000-942F-463A-8EC5-40345FAF3BAA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16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200150" y="107950"/>
            <a:ext cx="10871200" cy="6648450"/>
          </a:xfrm>
          <a:prstGeom prst="rect">
            <a:avLst/>
          </a:prstGeom>
          <a:solidFill>
            <a:srgbClr val="373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24004" y="104775"/>
            <a:ext cx="10871200" cy="6648450"/>
          </a:xfrm>
          <a:prstGeom prst="rect">
            <a:avLst/>
          </a:prstGeom>
          <a:solidFill>
            <a:srgbClr val="373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제목 2"/>
          <p:cNvSpPr txBox="1">
            <a:spLocks/>
          </p:cNvSpPr>
          <p:nvPr/>
        </p:nvSpPr>
        <p:spPr>
          <a:xfrm>
            <a:off x="1638795" y="2720830"/>
            <a:ext cx="980493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6. </a:t>
            </a:r>
            <a:r>
              <a:rPr lang="ko-KR" altLang="en-US" sz="36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왜 </a:t>
            </a:r>
            <a:r>
              <a:rPr lang="en-US" altLang="ko-KR" sz="36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AI </a:t>
            </a:r>
            <a:r>
              <a:rPr lang="ko-KR" altLang="en-US" sz="36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를 배우고 이용해야 하는가</a:t>
            </a:r>
            <a:r>
              <a:rPr lang="en-US" altLang="ko-KR" sz="36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?</a:t>
            </a:r>
            <a:endParaRPr lang="ko-KR" altLang="en-US" sz="36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24" name="슬라이드 번호 개체 틀 30"/>
          <p:cNvSpPr>
            <a:spLocks noGrp="1"/>
          </p:cNvSpPr>
          <p:nvPr>
            <p:ph type="sldNum" sz="quarter" idx="12"/>
          </p:nvPr>
        </p:nvSpPr>
        <p:spPr>
          <a:xfrm>
            <a:off x="272943" y="6347886"/>
            <a:ext cx="474133" cy="365125"/>
          </a:xfrm>
        </p:spPr>
        <p:txBody>
          <a:bodyPr/>
          <a:lstStyle/>
          <a:p>
            <a:fld id="{E56AC000-942F-463A-8EC5-40345FAF3BAA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20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2"/>
          <p:cNvSpPr txBox="1">
            <a:spLocks/>
          </p:cNvSpPr>
          <p:nvPr/>
        </p:nvSpPr>
        <p:spPr>
          <a:xfrm>
            <a:off x="1358900" y="266700"/>
            <a:ext cx="702945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왜 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AI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를 이용해야 하는가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?(1)</a:t>
            </a:r>
            <a:endParaRPr lang="en-US" altLang="ko-KR" sz="36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Open Sans" panose="020B0606030504020204" pitchFamily="34" charset="0"/>
            </a:endParaRPr>
          </a:p>
        </p:txBody>
      </p:sp>
      <p:pic>
        <p:nvPicPr>
          <p:cNvPr id="37" name="Picture 4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37" y="1507270"/>
            <a:ext cx="482895" cy="482895"/>
          </a:xfrm>
          <a:prstGeom prst="rect">
            <a:avLst/>
          </a:prstGeom>
        </p:spPr>
      </p:pic>
      <p:sp>
        <p:nvSpPr>
          <p:cNvPr id="38" name="Rectangle 5"/>
          <p:cNvSpPr/>
          <p:nvPr/>
        </p:nvSpPr>
        <p:spPr>
          <a:xfrm>
            <a:off x="1843532" y="1505746"/>
            <a:ext cx="101861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AI </a:t>
            </a:r>
            <a:r>
              <a:rPr lang="ko-KR" altLang="en-US" sz="2400" b="1" dirty="0" smtClean="0">
                <a:latin typeface="+mn-ea"/>
              </a:rPr>
              <a:t>기술은 대부분의 사회와 시스템에서 사용될 것이다</a:t>
            </a:r>
            <a:endParaRPr lang="en-US" sz="2400" b="1" dirty="0">
              <a:latin typeface="+mn-ea"/>
            </a:endParaRPr>
          </a:p>
        </p:txBody>
      </p:sp>
      <p:pic>
        <p:nvPicPr>
          <p:cNvPr id="39" name="Picture 6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1" y="2817019"/>
            <a:ext cx="484632" cy="48463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940123" y="1932566"/>
            <a:ext cx="9495816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+mn-ea"/>
              </a:rPr>
              <a:t>미래사회를 잘 이해하고 활용하기 위한 필수 조건</a:t>
            </a:r>
            <a:endParaRPr lang="ko-KR" altLang="en-US" sz="2000" dirty="0">
              <a:latin typeface="+mn-ea"/>
            </a:endParaRPr>
          </a:p>
        </p:txBody>
      </p:sp>
      <p:sp>
        <p:nvSpPr>
          <p:cNvPr id="41" name="Rectangle 5"/>
          <p:cNvSpPr/>
          <p:nvPr/>
        </p:nvSpPr>
        <p:spPr>
          <a:xfrm>
            <a:off x="1843532" y="2853880"/>
            <a:ext cx="74192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>
                <a:latin typeface="+mn-ea"/>
              </a:rPr>
              <a:t>이전의 많은 난제들이 </a:t>
            </a:r>
            <a:r>
              <a:rPr lang="en-US" altLang="ko-KR" sz="2400" b="1" dirty="0" smtClean="0">
                <a:latin typeface="+mn-ea"/>
              </a:rPr>
              <a:t>AI</a:t>
            </a:r>
            <a:r>
              <a:rPr lang="ko-KR" altLang="en-US" sz="2400" b="1" dirty="0" smtClean="0">
                <a:latin typeface="+mn-ea"/>
              </a:rPr>
              <a:t>기술로 해결될 것이다</a:t>
            </a:r>
            <a:endParaRPr lang="en-US" sz="2400" b="1" dirty="0">
              <a:latin typeface="+mn-ea"/>
            </a:endParaRPr>
          </a:p>
        </p:txBody>
      </p:sp>
      <p:sp>
        <p:nvSpPr>
          <p:cNvPr id="42" name="Rectangle 5"/>
          <p:cNvSpPr/>
          <p:nvPr/>
        </p:nvSpPr>
        <p:spPr>
          <a:xfrm>
            <a:off x="1843531" y="4071561"/>
            <a:ext cx="94499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err="1" smtClean="0">
                <a:latin typeface="+mn-ea"/>
              </a:rPr>
              <a:t>환경우호적</a:t>
            </a:r>
            <a:r>
              <a:rPr lang="en-US" altLang="ko-KR" sz="2400" b="1" dirty="0" smtClean="0">
                <a:latin typeface="+mn-ea"/>
              </a:rPr>
              <a:t>/</a:t>
            </a:r>
            <a:r>
              <a:rPr lang="ko-KR" altLang="en-US" sz="2400" b="1" dirty="0" smtClean="0">
                <a:latin typeface="+mn-ea"/>
              </a:rPr>
              <a:t>경제적 문제 해결이 가능하다</a:t>
            </a:r>
            <a:endParaRPr lang="en-US" sz="2400" b="1" dirty="0">
              <a:latin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940124" y="4541576"/>
            <a:ext cx="10018329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+mn-ea"/>
              </a:rPr>
              <a:t>전기사용량 감소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효율적 도로 활용</a:t>
            </a:r>
            <a:r>
              <a:rPr lang="en-US" altLang="ko-KR" sz="2000" dirty="0" smtClean="0">
                <a:latin typeface="+mn-ea"/>
              </a:rPr>
              <a:t>……</a:t>
            </a:r>
            <a:endParaRPr lang="ko-KR" altLang="en-US" sz="2000" dirty="0">
              <a:latin typeface="+mn-ea"/>
            </a:endParaRPr>
          </a:p>
        </p:txBody>
      </p:sp>
      <p:pic>
        <p:nvPicPr>
          <p:cNvPr id="44" name="Picture 6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" y="4048594"/>
            <a:ext cx="484632" cy="484632"/>
          </a:xfrm>
          <a:prstGeom prst="rect">
            <a:avLst/>
          </a:prstGeom>
        </p:spPr>
      </p:pic>
      <p:pic>
        <p:nvPicPr>
          <p:cNvPr id="45" name="Picture 8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494" y="5239821"/>
            <a:ext cx="484632" cy="484632"/>
          </a:xfrm>
          <a:prstGeom prst="rect">
            <a:avLst/>
          </a:prstGeom>
        </p:spPr>
      </p:pic>
      <p:sp>
        <p:nvSpPr>
          <p:cNvPr id="46" name="Rectangle 5"/>
          <p:cNvSpPr/>
          <p:nvPr/>
        </p:nvSpPr>
        <p:spPr>
          <a:xfrm>
            <a:off x="1843530" y="5298273"/>
            <a:ext cx="99486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>
                <a:latin typeface="+mn-ea"/>
              </a:rPr>
              <a:t>개인의 경쟁력 확보를 위하여 </a:t>
            </a:r>
            <a:r>
              <a:rPr lang="en-US" altLang="ko-KR" sz="2400" b="1" dirty="0" smtClean="0">
                <a:latin typeface="+mn-ea"/>
              </a:rPr>
              <a:t>AI</a:t>
            </a:r>
            <a:r>
              <a:rPr lang="ko-KR" altLang="en-US" sz="2400" b="1" dirty="0" smtClean="0">
                <a:latin typeface="+mn-ea"/>
              </a:rPr>
              <a:t>기술의 이해가 필요하다</a:t>
            </a:r>
            <a:endParaRPr lang="en-US" sz="2400" b="1" dirty="0">
              <a:latin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940124" y="5724453"/>
            <a:ext cx="8894132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smtClean="0">
                <a:latin typeface="+mn-ea"/>
              </a:rPr>
              <a:t>AI</a:t>
            </a:r>
            <a:r>
              <a:rPr lang="ko-KR" altLang="en-US" sz="2000" dirty="0" smtClean="0">
                <a:latin typeface="+mn-ea"/>
              </a:rPr>
              <a:t>를 잘 활용하는 사람은 생산성과 효율성이 극대화 될 것이다</a:t>
            </a:r>
            <a:endParaRPr lang="en-US" altLang="ko-KR" sz="2000" dirty="0" smtClean="0">
              <a:latin typeface="+mn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927454" y="3300594"/>
            <a:ext cx="10018329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+mn-ea"/>
              </a:rPr>
              <a:t>단백질 합성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신약 개발</a:t>
            </a:r>
            <a:r>
              <a:rPr lang="en-US" altLang="ko-KR" sz="2000" dirty="0" smtClean="0">
                <a:latin typeface="+mn-ea"/>
              </a:rPr>
              <a:t>……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7086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2"/>
          <p:cNvSpPr txBox="1">
            <a:spLocks/>
          </p:cNvSpPr>
          <p:nvPr/>
        </p:nvSpPr>
        <p:spPr>
          <a:xfrm>
            <a:off x="1358900" y="266700"/>
            <a:ext cx="702945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왜 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AI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를 이용해야 하는가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?(2)</a:t>
            </a:r>
            <a:endParaRPr lang="en-US" altLang="ko-KR" sz="36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Open Sans" panose="020B0606030504020204" pitchFamily="34" charset="0"/>
            </a:endParaRPr>
          </a:p>
        </p:txBody>
      </p:sp>
      <p:pic>
        <p:nvPicPr>
          <p:cNvPr id="3" name="Picture 4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" y="2183443"/>
            <a:ext cx="482895" cy="482895"/>
          </a:xfrm>
          <a:prstGeom prst="rect">
            <a:avLst/>
          </a:prstGeom>
        </p:spPr>
      </p:pic>
      <p:sp>
        <p:nvSpPr>
          <p:cNvPr id="4" name="Rectangle 5"/>
          <p:cNvSpPr/>
          <p:nvPr/>
        </p:nvSpPr>
        <p:spPr>
          <a:xfrm>
            <a:off x="1841795" y="2181919"/>
            <a:ext cx="101861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>
                <a:latin typeface="+mn-ea"/>
              </a:rPr>
              <a:t>대부분의 선진국에서 </a:t>
            </a:r>
            <a:r>
              <a:rPr lang="en-US" altLang="ko-KR" sz="2400" b="1" dirty="0" smtClean="0">
                <a:latin typeface="+mn-ea"/>
              </a:rPr>
              <a:t>AI</a:t>
            </a:r>
            <a:r>
              <a:rPr lang="ko-KR" altLang="en-US" sz="2400" b="1" dirty="0" smtClean="0">
                <a:latin typeface="+mn-ea"/>
              </a:rPr>
              <a:t>교육과 </a:t>
            </a:r>
            <a:r>
              <a:rPr lang="en-US" altLang="ko-KR" sz="2400" b="1" dirty="0" smtClean="0">
                <a:latin typeface="+mn-ea"/>
              </a:rPr>
              <a:t>AI</a:t>
            </a:r>
            <a:r>
              <a:rPr lang="ko-KR" altLang="en-US" sz="2400" b="1" dirty="0" smtClean="0">
                <a:latin typeface="+mn-ea"/>
              </a:rPr>
              <a:t>산업에 집중하고 있다</a:t>
            </a:r>
            <a:endParaRPr lang="en-US" sz="2400" b="1" dirty="0">
              <a:latin typeface="+mn-ea"/>
            </a:endParaRPr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64" y="4011063"/>
            <a:ext cx="484632" cy="4846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38386" y="2608739"/>
            <a:ext cx="102518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+mn-ea"/>
              </a:rPr>
              <a:t>미국</a:t>
            </a:r>
            <a:r>
              <a:rPr lang="en-US" altLang="ko-KR" sz="2000" dirty="0" smtClean="0">
                <a:latin typeface="+mn-ea"/>
              </a:rPr>
              <a:t>: MIT AI College (10-billion dollars)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+mn-ea"/>
              </a:rPr>
              <a:t>중국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en-US" altLang="ko-KR" dirty="0"/>
              <a:t>“</a:t>
            </a:r>
            <a:r>
              <a:rPr lang="en-US" altLang="ko-KR" u="sng" dirty="0">
                <a:hlinkClick r:id="rId4"/>
              </a:rPr>
              <a:t>New Generation Artificial Intelligence Development Plan</a:t>
            </a:r>
            <a:r>
              <a:rPr lang="en-US" altLang="ko-KR" dirty="0"/>
              <a:t>” (</a:t>
            </a:r>
            <a:r>
              <a:rPr lang="ko-KR" altLang="en-US" dirty="0"/>
              <a:t>新一代人工智能发展规划</a:t>
            </a:r>
            <a:r>
              <a:rPr lang="en-US" altLang="ko-KR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          AI education for all high school students</a:t>
            </a:r>
          </a:p>
        </p:txBody>
      </p:sp>
      <p:sp>
        <p:nvSpPr>
          <p:cNvPr id="7" name="Rectangle 5"/>
          <p:cNvSpPr/>
          <p:nvPr/>
        </p:nvSpPr>
        <p:spPr>
          <a:xfrm>
            <a:off x="1841795" y="4047924"/>
            <a:ext cx="101861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>
                <a:latin typeface="+mn-ea"/>
              </a:rPr>
              <a:t>미래사회의 </a:t>
            </a:r>
            <a:r>
              <a:rPr lang="ko-KR" altLang="en-US" sz="2400" b="1" dirty="0" err="1" smtClean="0">
                <a:latin typeface="+mn-ea"/>
              </a:rPr>
              <a:t>가치변화에</a:t>
            </a:r>
            <a:r>
              <a:rPr lang="ko-KR" altLang="en-US" sz="2400" b="1" dirty="0" smtClean="0">
                <a:latin typeface="+mn-ea"/>
              </a:rPr>
              <a:t> 적응</a:t>
            </a:r>
            <a:r>
              <a:rPr lang="en-US" altLang="ko-KR" sz="2400" b="1" dirty="0" smtClean="0">
                <a:latin typeface="+mn-ea"/>
              </a:rPr>
              <a:t>/</a:t>
            </a:r>
            <a:r>
              <a:rPr lang="ko-KR" altLang="en-US" sz="2400" b="1" dirty="0" smtClean="0">
                <a:latin typeface="+mn-ea"/>
              </a:rPr>
              <a:t>준비할 수 있다</a:t>
            </a:r>
            <a:endParaRPr lang="en-US" sz="2400" b="1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41794" y="4471446"/>
            <a:ext cx="10018329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+mn-ea"/>
              </a:rPr>
              <a:t>일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결혼 등에 대한 제반 가치체계 재확립이 될 것이다</a:t>
            </a:r>
            <a:endParaRPr lang="ko-KR" altLang="en-US" sz="2000" dirty="0">
              <a:latin typeface="+mn-ea"/>
            </a:endParaRPr>
          </a:p>
        </p:txBody>
      </p:sp>
      <p:sp>
        <p:nvSpPr>
          <p:cNvPr id="9" name="Rectangle 5"/>
          <p:cNvSpPr/>
          <p:nvPr/>
        </p:nvSpPr>
        <p:spPr>
          <a:xfrm>
            <a:off x="1843533" y="5096652"/>
            <a:ext cx="101861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>
                <a:latin typeface="+mn-ea"/>
              </a:rPr>
              <a:t>인간의 가치와 가능성에 대한 이해를 증가 시킨다</a:t>
            </a:r>
            <a:endParaRPr lang="en-US" sz="2400" b="1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43532" y="5520174"/>
            <a:ext cx="101861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+mn-ea"/>
              </a:rPr>
              <a:t>창의성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일반화 능력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인간과의 협력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질문하는 능력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err="1" smtClean="0">
                <a:latin typeface="+mn-ea"/>
              </a:rPr>
              <a:t>융합능력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자기 부정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상상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놀이</a:t>
            </a:r>
            <a:endParaRPr lang="en-US" altLang="ko-KR" sz="20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등 인간만이 갖는 능력에 대한 가치와 이해를 돕는다</a:t>
            </a:r>
            <a:endParaRPr lang="ko-KR" altLang="en-US" sz="2000" dirty="0">
              <a:latin typeface="+mn-ea"/>
            </a:endParaRPr>
          </a:p>
        </p:txBody>
      </p:sp>
      <p:pic>
        <p:nvPicPr>
          <p:cNvPr id="11" name="Picture 8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" y="5096652"/>
            <a:ext cx="484632" cy="484632"/>
          </a:xfrm>
          <a:prstGeom prst="rect">
            <a:avLst/>
          </a:prstGeom>
        </p:spPr>
      </p:pic>
      <p:sp>
        <p:nvSpPr>
          <p:cNvPr id="12" name="Rectangle 5"/>
          <p:cNvSpPr/>
          <p:nvPr/>
        </p:nvSpPr>
        <p:spPr>
          <a:xfrm>
            <a:off x="1843532" y="1447429"/>
            <a:ext cx="94499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>
                <a:latin typeface="+mn-ea"/>
              </a:rPr>
              <a:t>더 재미있고 지능적인 교육</a:t>
            </a:r>
            <a:r>
              <a:rPr lang="en-US" altLang="ko-KR" sz="2400" b="1" dirty="0" smtClean="0">
                <a:latin typeface="+mn-ea"/>
              </a:rPr>
              <a:t>(</a:t>
            </a:r>
            <a:r>
              <a:rPr lang="ko-KR" altLang="en-US" sz="2400" b="1" dirty="0" smtClean="0">
                <a:latin typeface="+mn-ea"/>
              </a:rPr>
              <a:t>메이킹</a:t>
            </a:r>
            <a:r>
              <a:rPr lang="en-US" altLang="ko-KR" sz="2400" b="1" dirty="0" smtClean="0">
                <a:latin typeface="+mn-ea"/>
              </a:rPr>
              <a:t>/</a:t>
            </a:r>
            <a:r>
              <a:rPr lang="ko-KR" altLang="en-US" sz="2400" b="1" dirty="0" smtClean="0">
                <a:latin typeface="+mn-ea"/>
              </a:rPr>
              <a:t>코딩</a:t>
            </a:r>
            <a:r>
              <a:rPr lang="en-US" altLang="ko-KR" sz="2400" b="1" dirty="0" smtClean="0">
                <a:latin typeface="+mn-ea"/>
              </a:rPr>
              <a:t>/</a:t>
            </a:r>
            <a:r>
              <a:rPr lang="ko-KR" altLang="en-US" sz="2400" b="1" dirty="0" smtClean="0">
                <a:latin typeface="+mn-ea"/>
              </a:rPr>
              <a:t>창업</a:t>
            </a:r>
            <a:r>
              <a:rPr lang="en-US" altLang="ko-KR" sz="2400" b="1" dirty="0" smtClean="0">
                <a:latin typeface="+mn-ea"/>
              </a:rPr>
              <a:t>…)</a:t>
            </a:r>
            <a:r>
              <a:rPr lang="ko-KR" altLang="en-US" sz="2400" b="1" dirty="0" smtClean="0">
                <a:latin typeface="+mn-ea"/>
              </a:rPr>
              <a:t>이 가능하다</a:t>
            </a:r>
            <a:endParaRPr lang="en-US" sz="2400" b="1" dirty="0">
              <a:latin typeface="+mn-ea"/>
            </a:endParaRPr>
          </a:p>
        </p:txBody>
      </p:sp>
      <p:pic>
        <p:nvPicPr>
          <p:cNvPr id="14" name="Picture 6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1" y="1424462"/>
            <a:ext cx="484632" cy="48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20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/>
          <p:cNvSpPr/>
          <p:nvPr/>
        </p:nvSpPr>
        <p:spPr>
          <a:xfrm>
            <a:off x="1446928" y="1181100"/>
            <a:ext cx="10300572" cy="5372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H="1">
            <a:off x="1455309" y="1181100"/>
            <a:ext cx="45719" cy="53721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24"/>
          <p:cNvSpPr/>
          <p:nvPr/>
        </p:nvSpPr>
        <p:spPr>
          <a:xfrm>
            <a:off x="1509409" y="5415430"/>
            <a:ext cx="8159815" cy="7495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sym typeface="Wingdings" panose="05000000000000000000" pitchFamily="2" charset="2"/>
              </a:rPr>
              <a:t>     </a:t>
            </a:r>
            <a:r>
              <a:rPr lang="ko-KR" altLang="en-US" sz="2000" b="1" dirty="0" smtClean="0">
                <a:latin typeface="+mn-ea"/>
                <a:cs typeface="Open Sans" panose="020B0606030504020204" pitchFamily="34" charset="0"/>
              </a:rPr>
              <a:t>일을</a:t>
            </a:r>
            <a:r>
              <a:rPr lang="en-US" altLang="ko-KR" sz="2000" b="1" dirty="0" smtClean="0">
                <a:latin typeface="+mn-ea"/>
                <a:cs typeface="Open Sans" panose="020B0606030504020204" pitchFamily="34" charset="0"/>
              </a:rPr>
              <a:t> </a:t>
            </a:r>
            <a:r>
              <a:rPr lang="ko-KR" altLang="en-US" sz="2000" b="1" dirty="0" err="1">
                <a:latin typeface="+mn-ea"/>
                <a:cs typeface="Open Sans" panose="020B0606030504020204" pitchFamily="34" charset="0"/>
              </a:rPr>
              <a:t>지능기계가</a:t>
            </a:r>
            <a:r>
              <a:rPr lang="ko-KR" altLang="en-US" sz="2000" b="1" dirty="0">
                <a:latin typeface="+mn-ea"/>
                <a:cs typeface="Open Sans" panose="020B0606030504020204" pitchFamily="34" charset="0"/>
              </a:rPr>
              <a:t> 하면 사람은</a:t>
            </a:r>
            <a:r>
              <a:rPr lang="en-US" altLang="ko-KR" sz="2000" b="1" dirty="0">
                <a:latin typeface="+mn-ea"/>
                <a:cs typeface="Open Sans" panose="020B0606030504020204" pitchFamily="34" charset="0"/>
              </a:rPr>
              <a:t>? </a:t>
            </a:r>
            <a:r>
              <a:rPr lang="en-US" altLang="ko-KR" sz="1200" b="1" dirty="0">
                <a:latin typeface="+mn-ea"/>
                <a:cs typeface="Open Sans" panose="020B0606030504020204" pitchFamily="34" charset="0"/>
              </a:rPr>
              <a:t>(eat</a:t>
            </a:r>
            <a:r>
              <a:rPr lang="en-US" altLang="ko-KR" sz="1200" b="1" dirty="0" smtClean="0">
                <a:latin typeface="+mn-ea"/>
                <a:cs typeface="Open Sans" panose="020B0606030504020204" pitchFamily="34" charset="0"/>
              </a:rPr>
              <a:t>, love,</a:t>
            </a:r>
            <a:r>
              <a:rPr lang="en-US" altLang="ko-KR" sz="2000" b="1" dirty="0" smtClean="0">
                <a:latin typeface="+mn-ea"/>
                <a:cs typeface="Open Sans" panose="020B0606030504020204" pitchFamily="34" charset="0"/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  <a:cs typeface="Open Sans" panose="020B0606030504020204" pitchFamily="34" charset="0"/>
              </a:rPr>
              <a:t>Play</a:t>
            </a:r>
            <a:r>
              <a:rPr lang="en-US" altLang="ko-KR" sz="1200" b="1" dirty="0" smtClean="0">
                <a:latin typeface="+mn-ea"/>
                <a:cs typeface="Open Sans" panose="020B0606030504020204" pitchFamily="34" charset="0"/>
              </a:rPr>
              <a:t>)</a:t>
            </a:r>
            <a:r>
              <a:rPr lang="en-US" altLang="ko-KR" sz="2000" b="1" dirty="0">
                <a:latin typeface="+mn-ea"/>
                <a:cs typeface="Open Sans" panose="020B0606030504020204" pitchFamily="34" charset="0"/>
              </a:rPr>
              <a:t> </a:t>
            </a:r>
          </a:p>
          <a:p>
            <a:r>
              <a:rPr lang="ko-KR" altLang="en-US" sz="2000" b="1" dirty="0" smtClean="0">
                <a:latin typeface="+mn-ea"/>
                <a:cs typeface="Open Sans" panose="020B0606030504020204" pitchFamily="34" charset="0"/>
              </a:rPr>
              <a:t>        미래 </a:t>
            </a:r>
            <a:r>
              <a:rPr lang="ko-KR" altLang="en-US" sz="2000" b="1" dirty="0">
                <a:latin typeface="+mn-ea"/>
                <a:cs typeface="Open Sans" panose="020B0606030504020204" pitchFamily="34" charset="0"/>
              </a:rPr>
              <a:t>유망 직업</a:t>
            </a:r>
            <a:r>
              <a:rPr lang="en-US" altLang="ko-KR" sz="2000" b="1" dirty="0">
                <a:latin typeface="+mn-ea"/>
                <a:cs typeface="Open Sans" panose="020B0606030504020204" pitchFamily="34" charset="0"/>
              </a:rPr>
              <a:t>/</a:t>
            </a:r>
            <a:r>
              <a:rPr lang="ko-KR" altLang="en-US" sz="2000" b="1" dirty="0">
                <a:latin typeface="+mn-ea"/>
                <a:cs typeface="Open Sans" panose="020B0606030504020204" pitchFamily="34" charset="0"/>
              </a:rPr>
              <a:t>산업의 </a:t>
            </a:r>
            <a:r>
              <a:rPr lang="ko-KR" altLang="en-US" sz="2000" b="1" dirty="0" smtClean="0">
                <a:latin typeface="+mn-ea"/>
                <a:cs typeface="Open Sans" panose="020B0606030504020204" pitchFamily="34" charset="0"/>
              </a:rPr>
              <a:t>방향 </a:t>
            </a:r>
            <a:r>
              <a:rPr lang="en-US" altLang="ko-KR" sz="2000" b="1" dirty="0" smtClean="0">
                <a:latin typeface="+mn-ea"/>
                <a:cs typeface="Open Sans" panose="020B0606030504020204" pitchFamily="34" charset="0"/>
              </a:rPr>
              <a:t>       </a:t>
            </a:r>
            <a:endParaRPr lang="en-US" sz="1200" b="1" dirty="0"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1860550" y="1587143"/>
            <a:ext cx="8356600" cy="367588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latin typeface="+mn-ea"/>
              </a:rPr>
              <a:t>창의성 </a:t>
            </a:r>
            <a:r>
              <a:rPr lang="en-US" altLang="ko-KR" sz="1600" b="1" dirty="0" smtClean="0">
                <a:latin typeface="+mn-ea"/>
              </a:rPr>
              <a:t>: </a:t>
            </a:r>
            <a:r>
              <a:rPr lang="ko-KR" altLang="en-US" sz="1600" b="1" dirty="0" smtClean="0">
                <a:latin typeface="+mn-ea"/>
              </a:rPr>
              <a:t>새로운 것을 생각해내는 특성</a:t>
            </a:r>
            <a:endParaRPr lang="en-US" altLang="ko-KR" sz="16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latin typeface="+mn-ea"/>
              </a:rPr>
              <a:t>일반화</a:t>
            </a:r>
            <a:r>
              <a:rPr lang="en-US" altLang="ko-KR" sz="1600" b="1" dirty="0" smtClean="0">
                <a:latin typeface="+mn-ea"/>
              </a:rPr>
              <a:t> </a:t>
            </a:r>
            <a:r>
              <a:rPr lang="ko-KR" altLang="en-US" sz="1600" b="1" dirty="0" smtClean="0">
                <a:latin typeface="+mn-ea"/>
              </a:rPr>
              <a:t>능력 </a:t>
            </a:r>
            <a:r>
              <a:rPr lang="en-US" altLang="ko-KR" sz="1600" b="1" dirty="0" smtClean="0">
                <a:latin typeface="+mn-ea"/>
              </a:rPr>
              <a:t>: </a:t>
            </a:r>
            <a:r>
              <a:rPr lang="ko-KR" altLang="en-US" sz="1600" b="1" dirty="0" smtClean="0">
                <a:latin typeface="+mn-ea"/>
              </a:rPr>
              <a:t>특수한 경우로 부터 경험하지 않은 분야</a:t>
            </a:r>
            <a:r>
              <a:rPr lang="en-US" altLang="ko-KR" sz="1600" b="1" dirty="0" smtClean="0">
                <a:latin typeface="+mn-ea"/>
              </a:rPr>
              <a:t>/</a:t>
            </a:r>
            <a:r>
              <a:rPr lang="ko-KR" altLang="en-US" sz="1600" b="1" dirty="0" smtClean="0">
                <a:latin typeface="+mn-ea"/>
              </a:rPr>
              <a:t>문제에 대한 응용</a:t>
            </a:r>
            <a:endParaRPr lang="en-US" altLang="ko-KR" sz="16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latin typeface="+mn-ea"/>
              </a:rPr>
              <a:t>협력적 사고와 공감 </a:t>
            </a:r>
            <a:r>
              <a:rPr lang="en-US" altLang="ko-KR" sz="1600" b="1" dirty="0" smtClean="0">
                <a:latin typeface="+mn-ea"/>
              </a:rPr>
              <a:t>: </a:t>
            </a:r>
            <a:r>
              <a:rPr lang="ko-KR" altLang="en-US" sz="1600" b="1" dirty="0" smtClean="0">
                <a:latin typeface="+mn-ea"/>
              </a:rPr>
              <a:t>서로 다른 비교우위를 가진 인간들 간의 협력</a:t>
            </a:r>
            <a:endParaRPr lang="en-US" altLang="ko-KR" sz="16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latin typeface="+mn-ea"/>
              </a:rPr>
              <a:t>융합적 사고 </a:t>
            </a:r>
            <a:r>
              <a:rPr lang="en-US" altLang="ko-KR" sz="1600" b="1" dirty="0" smtClean="0">
                <a:latin typeface="+mn-ea"/>
              </a:rPr>
              <a:t>: </a:t>
            </a:r>
            <a:r>
              <a:rPr lang="ko-KR" altLang="en-US" sz="1600" b="1" dirty="0" smtClean="0">
                <a:latin typeface="+mn-ea"/>
              </a:rPr>
              <a:t>다른 분야로부터의 지식</a:t>
            </a:r>
            <a:r>
              <a:rPr lang="en-US" altLang="ko-KR" sz="1600" b="1" dirty="0" smtClean="0">
                <a:latin typeface="+mn-ea"/>
              </a:rPr>
              <a:t>/</a:t>
            </a:r>
            <a:r>
              <a:rPr lang="ko-KR" altLang="en-US" sz="1600" b="1" dirty="0" smtClean="0">
                <a:latin typeface="+mn-ea"/>
              </a:rPr>
              <a:t>개념을 융합</a:t>
            </a:r>
            <a:endParaRPr lang="en-US" altLang="ko-KR" sz="16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latin typeface="+mn-ea"/>
              </a:rPr>
              <a:t>질문하는 능력</a:t>
            </a:r>
            <a:endParaRPr lang="en-US" altLang="ko-KR" sz="16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latin typeface="+mn-ea"/>
              </a:rPr>
              <a:t>놀이</a:t>
            </a:r>
            <a:r>
              <a:rPr lang="en-US" altLang="ko-KR" sz="1600" b="1" dirty="0" smtClean="0">
                <a:latin typeface="+mn-ea"/>
              </a:rPr>
              <a:t> </a:t>
            </a:r>
            <a:endParaRPr lang="en-US" altLang="ko-KR" sz="16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latin typeface="+mn-ea"/>
              </a:rPr>
              <a:t>자기부정</a:t>
            </a:r>
            <a:endParaRPr lang="en-US" altLang="ko-KR" sz="16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latin typeface="+mn-ea"/>
              </a:rPr>
              <a:t>상상</a:t>
            </a:r>
            <a:r>
              <a:rPr lang="en-US" altLang="ko-KR" sz="1600" b="1" dirty="0" smtClean="0">
                <a:latin typeface="+mn-ea"/>
              </a:rPr>
              <a:t>/</a:t>
            </a:r>
            <a:r>
              <a:rPr lang="ko-KR" altLang="en-US" sz="1600" b="1" dirty="0" smtClean="0">
                <a:latin typeface="+mn-ea"/>
              </a:rPr>
              <a:t>가정</a:t>
            </a:r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1358900" y="266700"/>
            <a:ext cx="96139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AI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를 이해하면 미래 경쟁력을 찾을 수 있다</a:t>
            </a:r>
            <a:endParaRPr lang="en-US" altLang="ko-KR" sz="36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Open Sans" panose="020B0606030504020204" pitchFamily="34" charset="0"/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C000-942F-463A-8EC5-40345FAF3BAA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745017" y="3805382"/>
            <a:ext cx="4765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FF0000"/>
                </a:solidFill>
              </a:rPr>
              <a:t>Making</a:t>
            </a:r>
            <a:r>
              <a:rPr lang="ko-KR" altLang="en-US" sz="28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 Fun &amp; PLAY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22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200150" y="107950"/>
            <a:ext cx="10871200" cy="6648450"/>
          </a:xfrm>
          <a:prstGeom prst="rect">
            <a:avLst/>
          </a:prstGeom>
          <a:solidFill>
            <a:srgbClr val="373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24004" y="104775"/>
            <a:ext cx="10871200" cy="6648450"/>
          </a:xfrm>
          <a:prstGeom prst="rect">
            <a:avLst/>
          </a:prstGeom>
          <a:solidFill>
            <a:srgbClr val="373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제목 2"/>
          <p:cNvSpPr txBox="1">
            <a:spLocks/>
          </p:cNvSpPr>
          <p:nvPr/>
        </p:nvSpPr>
        <p:spPr>
          <a:xfrm>
            <a:off x="1638795" y="2720830"/>
            <a:ext cx="980493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7. </a:t>
            </a:r>
            <a:r>
              <a:rPr lang="ko-KR" altLang="en-US" sz="36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한국</a:t>
            </a:r>
            <a:r>
              <a:rPr lang="en-US" altLang="ko-KR" sz="36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IT</a:t>
            </a:r>
            <a:r>
              <a:rPr lang="ko-KR" altLang="en-US" sz="36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역사로 부터의 교훈</a:t>
            </a:r>
            <a:r>
              <a:rPr lang="en-US" altLang="ko-KR" sz="36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-Humanity</a:t>
            </a:r>
            <a:endParaRPr lang="ko-KR" altLang="en-US" sz="36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24" name="슬라이드 번호 개체 틀 30"/>
          <p:cNvSpPr>
            <a:spLocks noGrp="1"/>
          </p:cNvSpPr>
          <p:nvPr>
            <p:ph type="sldNum" sz="quarter" idx="12"/>
          </p:nvPr>
        </p:nvSpPr>
        <p:spPr>
          <a:xfrm>
            <a:off x="272943" y="6347886"/>
            <a:ext cx="474133" cy="365125"/>
          </a:xfrm>
        </p:spPr>
        <p:txBody>
          <a:bodyPr/>
          <a:lstStyle/>
          <a:p>
            <a:fld id="{E56AC000-942F-463A-8EC5-40345FAF3BAA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46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200150" y="107950"/>
            <a:ext cx="10871200" cy="6648450"/>
          </a:xfrm>
          <a:prstGeom prst="rect">
            <a:avLst/>
          </a:prstGeom>
          <a:solidFill>
            <a:srgbClr val="373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24004" y="104775"/>
            <a:ext cx="10871200" cy="6648450"/>
          </a:xfrm>
          <a:prstGeom prst="rect">
            <a:avLst/>
          </a:prstGeom>
          <a:solidFill>
            <a:srgbClr val="373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슬라이드 번호 개체 틀 30"/>
          <p:cNvSpPr>
            <a:spLocks noGrp="1"/>
          </p:cNvSpPr>
          <p:nvPr>
            <p:ph type="sldNum" sz="quarter" idx="12"/>
          </p:nvPr>
        </p:nvSpPr>
        <p:spPr>
          <a:xfrm>
            <a:off x="272943" y="6347886"/>
            <a:ext cx="474133" cy="365125"/>
          </a:xfrm>
        </p:spPr>
        <p:txBody>
          <a:bodyPr/>
          <a:lstStyle/>
          <a:p>
            <a:fld id="{E56AC000-942F-463A-8EC5-40345FAF3BAA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200150" y="64561"/>
            <a:ext cx="10871200" cy="6648450"/>
          </a:xfrm>
          <a:prstGeom prst="rect">
            <a:avLst/>
          </a:prstGeom>
          <a:solidFill>
            <a:srgbClr val="373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1516875" y="312910"/>
            <a:ext cx="980493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Handheld PC / Pdaphone / SmartPhone (1)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85647" y="5756619"/>
            <a:ext cx="3328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FFFF"/>
                </a:solidFill>
              </a:rPr>
              <a:t>The first Smartphone</a:t>
            </a:r>
          </a:p>
          <a:p>
            <a:r>
              <a:rPr lang="en-US" altLang="ko-KR" sz="2400" b="1" dirty="0" smtClean="0">
                <a:solidFill>
                  <a:srgbClr val="FF0000"/>
                </a:solidFill>
              </a:rPr>
              <a:t>iPhone (2007)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765" y="1319589"/>
            <a:ext cx="6143625" cy="31623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115" y="3698425"/>
            <a:ext cx="6115050" cy="2924175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1422400" y="3116028"/>
            <a:ext cx="5435600" cy="86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V="1">
            <a:off x="1422400" y="3798958"/>
            <a:ext cx="1496218" cy="91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5963920" y="5600837"/>
            <a:ext cx="2966720" cy="2946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10322560" y="5927471"/>
            <a:ext cx="1496218" cy="91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5963920" y="6247149"/>
            <a:ext cx="894080" cy="729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7191613" y="6247149"/>
            <a:ext cx="2620884" cy="91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617200" y="6247149"/>
            <a:ext cx="1185942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V="1">
            <a:off x="5988924" y="6530448"/>
            <a:ext cx="2271156" cy="91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85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200150" y="107950"/>
            <a:ext cx="10871200" cy="6648450"/>
          </a:xfrm>
          <a:prstGeom prst="rect">
            <a:avLst/>
          </a:prstGeom>
          <a:solidFill>
            <a:srgbClr val="373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24004" y="104775"/>
            <a:ext cx="10871200" cy="6648450"/>
          </a:xfrm>
          <a:prstGeom prst="rect">
            <a:avLst/>
          </a:prstGeom>
          <a:solidFill>
            <a:srgbClr val="373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슬라이드 번호 개체 틀 30"/>
          <p:cNvSpPr>
            <a:spLocks noGrp="1"/>
          </p:cNvSpPr>
          <p:nvPr>
            <p:ph type="sldNum" sz="quarter" idx="12"/>
          </p:nvPr>
        </p:nvSpPr>
        <p:spPr>
          <a:xfrm>
            <a:off x="272943" y="6347886"/>
            <a:ext cx="474133" cy="365125"/>
          </a:xfrm>
        </p:spPr>
        <p:txBody>
          <a:bodyPr/>
          <a:lstStyle/>
          <a:p>
            <a:fld id="{E56AC000-942F-463A-8EC5-40345FAF3BAA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1516875" y="312910"/>
            <a:ext cx="10430818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Handheld PC / Pdaphone / SmartPhone (2)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390" y="2226663"/>
            <a:ext cx="3727450" cy="323514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385" y="1464663"/>
            <a:ext cx="4011868" cy="48585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30390" y="5676926"/>
            <a:ext cx="4288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FFFF"/>
                </a:solidFill>
              </a:rPr>
              <a:t>The first Color-Display Handheld PC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LG </a:t>
            </a:r>
            <a:r>
              <a:rPr lang="en-US" altLang="ko-KR" dirty="0" err="1" smtClean="0">
                <a:solidFill>
                  <a:srgbClr val="FF0000"/>
                </a:solidFill>
              </a:rPr>
              <a:t>Mobilian</a:t>
            </a:r>
            <a:r>
              <a:rPr lang="en-US" altLang="ko-KR" dirty="0" smtClean="0">
                <a:solidFill>
                  <a:srgbClr val="FF0000"/>
                </a:solidFill>
              </a:rPr>
              <a:t> (1999)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586746" y="4487328"/>
            <a:ext cx="1699494" cy="6333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78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200150" y="107950"/>
            <a:ext cx="10871200" cy="6648450"/>
          </a:xfrm>
          <a:prstGeom prst="rect">
            <a:avLst/>
          </a:prstGeom>
          <a:solidFill>
            <a:srgbClr val="373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24004" y="104775"/>
            <a:ext cx="10871200" cy="6648450"/>
          </a:xfrm>
          <a:prstGeom prst="rect">
            <a:avLst/>
          </a:prstGeom>
          <a:solidFill>
            <a:srgbClr val="373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슬라이드 번호 개체 틀 30"/>
          <p:cNvSpPr>
            <a:spLocks noGrp="1"/>
          </p:cNvSpPr>
          <p:nvPr>
            <p:ph type="sldNum" sz="quarter" idx="12"/>
          </p:nvPr>
        </p:nvSpPr>
        <p:spPr>
          <a:xfrm>
            <a:off x="272943" y="6347886"/>
            <a:ext cx="474133" cy="365125"/>
          </a:xfrm>
        </p:spPr>
        <p:txBody>
          <a:bodyPr/>
          <a:lstStyle/>
          <a:p>
            <a:fld id="{E56AC000-942F-463A-8EC5-40345FAF3BAA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1516875" y="312910"/>
            <a:ext cx="10430818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Handheld PC / Pdaphone / SmartPhone (3)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083" y="1587771"/>
            <a:ext cx="4432338" cy="28549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2571238" y="5884118"/>
            <a:ext cx="3670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FFFF"/>
                </a:solidFill>
              </a:rPr>
              <a:t>The first </a:t>
            </a:r>
            <a:r>
              <a:rPr lang="en-US" altLang="ko-KR" dirty="0" err="1" smtClean="0">
                <a:solidFill>
                  <a:srgbClr val="FFFFFF"/>
                </a:solidFill>
              </a:rPr>
              <a:t>Pdaphone</a:t>
            </a:r>
            <a:r>
              <a:rPr lang="en-US" altLang="ko-KR" dirty="0" smtClean="0">
                <a:solidFill>
                  <a:srgbClr val="FFFFFF"/>
                </a:solidFill>
              </a:rPr>
              <a:t> in Korea</a:t>
            </a:r>
          </a:p>
          <a:p>
            <a:r>
              <a:rPr lang="en-US" altLang="ko-KR" dirty="0" err="1" smtClean="0">
                <a:solidFill>
                  <a:srgbClr val="FF0000"/>
                </a:solidFill>
              </a:rPr>
              <a:t>Cyberbank</a:t>
            </a:r>
            <a:r>
              <a:rPr lang="en-US" altLang="ko-KR" dirty="0" smtClean="0">
                <a:solidFill>
                  <a:srgbClr val="FF0000"/>
                </a:solidFill>
              </a:rPr>
              <a:t> POZ </a:t>
            </a:r>
            <a:r>
              <a:rPr lang="en-US" altLang="ko-KR" dirty="0" err="1" smtClean="0">
                <a:solidFill>
                  <a:srgbClr val="FF0000"/>
                </a:solidFill>
              </a:rPr>
              <a:t>Pdaphone</a:t>
            </a:r>
            <a:r>
              <a:rPr lang="en-US" altLang="ko-KR" dirty="0" smtClean="0">
                <a:solidFill>
                  <a:srgbClr val="FF0000"/>
                </a:solidFill>
              </a:rPr>
              <a:t> (2002)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677040" y="2912105"/>
            <a:ext cx="1055370" cy="7213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98" y="1323260"/>
            <a:ext cx="3292792" cy="437829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8880" y="1335734"/>
            <a:ext cx="2878579" cy="410610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094966" y="5768116"/>
            <a:ext cx="2326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FFFF"/>
                </a:solidFill>
              </a:rPr>
              <a:t>A </a:t>
            </a:r>
            <a:r>
              <a:rPr lang="en-US" altLang="ko-KR" dirty="0" err="1" smtClean="0">
                <a:solidFill>
                  <a:srgbClr val="FFFFFF"/>
                </a:solidFill>
              </a:rPr>
              <a:t>PocketPC</a:t>
            </a:r>
            <a:r>
              <a:rPr lang="en-US" altLang="ko-KR" dirty="0" smtClean="0">
                <a:solidFill>
                  <a:srgbClr val="FFFFFF"/>
                </a:solidFill>
              </a:rPr>
              <a:t> in Korea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LG </a:t>
            </a:r>
            <a:r>
              <a:rPr lang="en-US" altLang="ko-KR" dirty="0" err="1" smtClean="0">
                <a:solidFill>
                  <a:srgbClr val="FF0000"/>
                </a:solidFill>
              </a:rPr>
              <a:t>Cyon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93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200150" y="107950"/>
            <a:ext cx="10871200" cy="6648450"/>
          </a:xfrm>
          <a:prstGeom prst="rect">
            <a:avLst/>
          </a:prstGeom>
          <a:solidFill>
            <a:srgbClr val="373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24004" y="104775"/>
            <a:ext cx="10871200" cy="6648450"/>
          </a:xfrm>
          <a:prstGeom prst="rect">
            <a:avLst/>
          </a:prstGeom>
          <a:solidFill>
            <a:srgbClr val="373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슬라이드 번호 개체 틀 30"/>
          <p:cNvSpPr>
            <a:spLocks noGrp="1"/>
          </p:cNvSpPr>
          <p:nvPr>
            <p:ph type="sldNum" sz="quarter" idx="12"/>
          </p:nvPr>
        </p:nvSpPr>
        <p:spPr>
          <a:xfrm>
            <a:off x="272943" y="6347886"/>
            <a:ext cx="474133" cy="365125"/>
          </a:xfrm>
        </p:spPr>
        <p:txBody>
          <a:bodyPr/>
          <a:lstStyle/>
          <a:p>
            <a:fld id="{E56AC000-942F-463A-8EC5-40345FAF3BAA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1551710" y="2485316"/>
            <a:ext cx="10116325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무엇이 차이를 만들었나</a:t>
            </a:r>
            <a:r>
              <a:rPr lang="en-US" altLang="ko-KR" sz="36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?</a:t>
            </a:r>
            <a:endParaRPr lang="ko-KR" altLang="en-US" sz="36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7" name="Rectangle 5"/>
          <p:cNvSpPr/>
          <p:nvPr/>
        </p:nvSpPr>
        <p:spPr>
          <a:xfrm>
            <a:off x="1429472" y="3703371"/>
            <a:ext cx="105146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  <a:latin typeface="+mn-ea"/>
              </a:rPr>
              <a:t>Technology</a:t>
            </a:r>
            <a:r>
              <a:rPr lang="en-US" sz="2400" b="1" dirty="0" smtClean="0">
                <a:solidFill>
                  <a:srgbClr val="FF0000"/>
                </a:solidFill>
                <a:latin typeface="+mn-ea"/>
              </a:rPr>
              <a:t> -&gt; New Product </a:t>
            </a:r>
            <a:r>
              <a:rPr lang="en-US" sz="2400" b="1" dirty="0" smtClean="0">
                <a:solidFill>
                  <a:srgbClr val="FFFFFF"/>
                </a:solidFill>
                <a:latin typeface="+mn-ea"/>
              </a:rPr>
              <a:t>(Handled PC)</a:t>
            </a:r>
            <a:endParaRPr lang="en-US" sz="24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8" name="Rectangle 5"/>
          <p:cNvSpPr/>
          <p:nvPr/>
        </p:nvSpPr>
        <p:spPr>
          <a:xfrm>
            <a:off x="1429472" y="5168352"/>
            <a:ext cx="105146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  <a:latin typeface="+mn-ea"/>
              </a:rPr>
              <a:t>Technology</a:t>
            </a:r>
            <a:r>
              <a:rPr lang="en-US" sz="2400" b="1" dirty="0" smtClean="0">
                <a:solidFill>
                  <a:srgbClr val="FF0000"/>
                </a:solidFill>
                <a:latin typeface="+mn-ea"/>
              </a:rPr>
              <a:t> + </a:t>
            </a:r>
            <a:r>
              <a:rPr lang="en-US" sz="2400" b="1" dirty="0" smtClean="0">
                <a:solidFill>
                  <a:schemeClr val="accent6"/>
                </a:solidFill>
                <a:latin typeface="+mn-ea"/>
              </a:rPr>
              <a:t>Humanity</a:t>
            </a:r>
            <a:r>
              <a:rPr lang="en-US" sz="2400" b="1" dirty="0" smtClean="0">
                <a:solidFill>
                  <a:srgbClr val="FF0000"/>
                </a:solidFill>
                <a:latin typeface="+mn-ea"/>
              </a:rPr>
              <a:t> + </a:t>
            </a:r>
            <a:r>
              <a:rPr lang="en-US" sz="2400" b="1" dirty="0" smtClean="0">
                <a:solidFill>
                  <a:srgbClr val="FFFFFF"/>
                </a:solidFill>
                <a:latin typeface="+mn-ea"/>
              </a:rPr>
              <a:t>Convergence</a:t>
            </a:r>
            <a:r>
              <a:rPr lang="en-US" sz="2400" b="1" dirty="0" smtClean="0">
                <a:solidFill>
                  <a:srgbClr val="FF0000"/>
                </a:solidFill>
                <a:latin typeface="+mn-ea"/>
              </a:rPr>
              <a:t> -&gt; Innovative Creativity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+mn-ea"/>
              </a:rPr>
              <a:t>                                                                              </a:t>
            </a:r>
            <a:r>
              <a:rPr lang="en-US" sz="2400" b="1" dirty="0" smtClean="0">
                <a:solidFill>
                  <a:srgbClr val="FFFFFF"/>
                </a:solidFill>
                <a:latin typeface="+mn-ea"/>
              </a:rPr>
              <a:t> (Smartphone)</a:t>
            </a:r>
            <a:endParaRPr lang="en-US" sz="24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0" name="Rectangle 5"/>
          <p:cNvSpPr/>
          <p:nvPr/>
        </p:nvSpPr>
        <p:spPr>
          <a:xfrm>
            <a:off x="1429472" y="4414977"/>
            <a:ext cx="105146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  <a:latin typeface="+mn-ea"/>
              </a:rPr>
              <a:t>Technology</a:t>
            </a:r>
            <a:r>
              <a:rPr lang="en-US" sz="2400" b="1" dirty="0" smtClean="0">
                <a:solidFill>
                  <a:srgbClr val="FF0000"/>
                </a:solidFill>
                <a:latin typeface="+mn-ea"/>
              </a:rPr>
              <a:t> + </a:t>
            </a:r>
            <a:r>
              <a:rPr lang="en-US" sz="2400" b="1" dirty="0" smtClean="0">
                <a:solidFill>
                  <a:schemeClr val="accent6"/>
                </a:solidFill>
                <a:latin typeface="+mn-ea"/>
              </a:rPr>
              <a:t>Convergence</a:t>
            </a:r>
            <a:r>
              <a:rPr lang="en-US" sz="2400" b="1" dirty="0" smtClean="0">
                <a:solidFill>
                  <a:srgbClr val="FF0000"/>
                </a:solidFill>
                <a:latin typeface="+mn-ea"/>
              </a:rPr>
              <a:t> -&gt; (Temporary) Creativity </a:t>
            </a:r>
            <a:r>
              <a:rPr lang="en-US" sz="2400" b="1" dirty="0" smtClean="0">
                <a:solidFill>
                  <a:srgbClr val="FFFFFF"/>
                </a:solidFill>
                <a:latin typeface="+mn-ea"/>
              </a:rPr>
              <a:t>(</a:t>
            </a:r>
            <a:r>
              <a:rPr lang="en-US" sz="2400" b="1" dirty="0" err="1" smtClean="0">
                <a:solidFill>
                  <a:srgbClr val="FFFFFF"/>
                </a:solidFill>
                <a:latin typeface="+mn-ea"/>
              </a:rPr>
              <a:t>Pdaphone</a:t>
            </a:r>
            <a:r>
              <a:rPr lang="en-US" sz="2400" b="1" dirty="0" smtClean="0">
                <a:solidFill>
                  <a:srgbClr val="FFFFFF"/>
                </a:solidFill>
                <a:latin typeface="+mn-ea"/>
              </a:rPr>
              <a:t>)</a:t>
            </a:r>
            <a:endParaRPr lang="en-US" sz="24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1" name="Rectangle 5"/>
          <p:cNvSpPr/>
          <p:nvPr/>
        </p:nvSpPr>
        <p:spPr>
          <a:xfrm>
            <a:off x="1352548" y="435079"/>
            <a:ext cx="1051464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solidFill>
                  <a:srgbClr val="FFFFFF"/>
                </a:solidFill>
                <a:latin typeface="+mn-ea"/>
              </a:rPr>
              <a:t>기타 다른 예들</a:t>
            </a:r>
            <a:endParaRPr lang="en-US" sz="2800" b="1" dirty="0" smtClean="0">
              <a:solidFill>
                <a:srgbClr val="FFFFFF"/>
              </a:solidFill>
              <a:latin typeface="+mn-ea"/>
            </a:endParaRPr>
          </a:p>
          <a:p>
            <a:r>
              <a:rPr lang="en-US" sz="24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400" dirty="0" smtClean="0">
                <a:solidFill>
                  <a:srgbClr val="FFFFFF"/>
                </a:solidFill>
                <a:latin typeface="+mn-ea"/>
              </a:rPr>
              <a:t>  : </a:t>
            </a:r>
            <a:r>
              <a:rPr lang="en-US" sz="2400" dirty="0" err="1" smtClean="0">
                <a:solidFill>
                  <a:srgbClr val="FF0000"/>
                </a:solidFill>
                <a:latin typeface="+mn-ea"/>
              </a:rPr>
              <a:t>Psyworld</a:t>
            </a:r>
            <a:r>
              <a:rPr lang="en-US" sz="2400" dirty="0" smtClean="0">
                <a:solidFill>
                  <a:srgbClr val="FFFFFF"/>
                </a:solidFill>
                <a:latin typeface="+mn-ea"/>
              </a:rPr>
              <a:t> vs. Facebook</a:t>
            </a:r>
          </a:p>
          <a:p>
            <a:r>
              <a:rPr lang="en-US" sz="2400" dirty="0" smtClean="0">
                <a:solidFill>
                  <a:srgbClr val="FFFFFF"/>
                </a:solidFill>
                <a:latin typeface="+mn-ea"/>
              </a:rPr>
              <a:t>   : </a:t>
            </a:r>
            <a:r>
              <a:rPr lang="en-US" sz="2400" dirty="0" smtClean="0">
                <a:solidFill>
                  <a:srgbClr val="FF0000"/>
                </a:solidFill>
                <a:latin typeface="+mn-ea"/>
              </a:rPr>
              <a:t>Mp3</a:t>
            </a:r>
            <a:r>
              <a:rPr lang="en-US" sz="2400" dirty="0" smtClean="0">
                <a:solidFill>
                  <a:srgbClr val="FFFFFF"/>
                </a:solidFill>
                <a:latin typeface="+mn-ea"/>
              </a:rPr>
              <a:t> vs. iPod</a:t>
            </a:r>
          </a:p>
          <a:p>
            <a:r>
              <a:rPr lang="en-US" sz="24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400" dirty="0" smtClean="0">
                <a:solidFill>
                  <a:srgbClr val="FFFFFF"/>
                </a:solidFill>
                <a:latin typeface="+mn-ea"/>
              </a:rPr>
              <a:t>    ……</a:t>
            </a:r>
            <a:endParaRPr lang="en-US" sz="2400" dirty="0">
              <a:solidFill>
                <a:srgbClr val="FFFF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3282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200150" y="107950"/>
            <a:ext cx="10871200" cy="6648450"/>
          </a:xfrm>
          <a:prstGeom prst="rect">
            <a:avLst/>
          </a:prstGeom>
          <a:solidFill>
            <a:srgbClr val="373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24004" y="104775"/>
            <a:ext cx="10871200" cy="6648450"/>
          </a:xfrm>
          <a:prstGeom prst="rect">
            <a:avLst/>
          </a:prstGeom>
          <a:solidFill>
            <a:srgbClr val="373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제목 2"/>
          <p:cNvSpPr txBox="1">
            <a:spLocks/>
          </p:cNvSpPr>
          <p:nvPr/>
        </p:nvSpPr>
        <p:spPr>
          <a:xfrm>
            <a:off x="1638795" y="2720830"/>
            <a:ext cx="980493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8. </a:t>
            </a:r>
            <a:r>
              <a:rPr lang="ko-KR" altLang="en-US" sz="36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창의성의 열쇠 </a:t>
            </a:r>
            <a:r>
              <a:rPr lang="en-US" altLang="ko-KR" sz="36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- </a:t>
            </a:r>
            <a:r>
              <a:rPr lang="ko-KR" altLang="en-US" sz="36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융합</a:t>
            </a:r>
            <a:r>
              <a:rPr lang="en-US" altLang="ko-KR" sz="36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(convergence)</a:t>
            </a:r>
            <a:endParaRPr lang="ko-KR" altLang="en-US" sz="36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24" name="슬라이드 번호 개체 틀 30"/>
          <p:cNvSpPr>
            <a:spLocks noGrp="1"/>
          </p:cNvSpPr>
          <p:nvPr>
            <p:ph type="sldNum" sz="quarter" idx="12"/>
          </p:nvPr>
        </p:nvSpPr>
        <p:spPr>
          <a:xfrm>
            <a:off x="272943" y="6347886"/>
            <a:ext cx="474133" cy="365125"/>
          </a:xfrm>
        </p:spPr>
        <p:txBody>
          <a:bodyPr/>
          <a:lstStyle/>
          <a:p>
            <a:fld id="{E56AC000-942F-463A-8EC5-40345FAF3BAA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37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851" y="1096464"/>
            <a:ext cx="10586907" cy="54542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40304" y="3152001"/>
            <a:ext cx="4066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/>
              <a:t>https://www.youtube.com/watch?v=-96BEoXJMs0</a:t>
            </a:r>
            <a:endParaRPr lang="ko-KR" altLang="en-US" sz="1200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>
          <a:xfrm>
            <a:off x="3939930" y="266700"/>
            <a:ext cx="561031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MI 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이용 기술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-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자율주행</a:t>
            </a:r>
            <a:endParaRPr lang="en-US" altLang="ko-KR" sz="36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C000-942F-463A-8EC5-40345FAF3BAA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0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2"/>
          <p:cNvSpPr txBox="1">
            <a:spLocks/>
          </p:cNvSpPr>
          <p:nvPr/>
        </p:nvSpPr>
        <p:spPr>
          <a:xfrm>
            <a:off x="1358900" y="266700"/>
            <a:ext cx="96139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창의성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(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Creativity)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이란 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Process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이다</a:t>
            </a:r>
            <a:endParaRPr lang="en-US" altLang="ko-KR" sz="36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Open Sans" panose="020B0606030504020204" pitchFamily="34" charset="0"/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C000-942F-463A-8EC5-40345FAF3BAA}" type="slidenum">
              <a:rPr lang="ko-KR" altLang="en-US" smtClean="0"/>
              <a:pPr/>
              <a:t>60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06" y="1692885"/>
            <a:ext cx="5267325" cy="4562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141" y="1692885"/>
            <a:ext cx="5287777" cy="456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08094" y="6235426"/>
            <a:ext cx="424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          </a:t>
            </a:r>
            <a:r>
              <a:rPr lang="en-US" altLang="ko-KR" sz="1400" dirty="0" smtClean="0"/>
              <a:t>by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Dr</a:t>
            </a:r>
            <a:r>
              <a:rPr lang="en-US" altLang="ko-KR" sz="1400" dirty="0"/>
              <a:t>. E. Paul Torrance</a:t>
            </a:r>
            <a:endParaRPr lang="ko-KR" alt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7808258" y="6224457"/>
            <a:ext cx="424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          </a:t>
            </a:r>
            <a:r>
              <a:rPr lang="en-US" altLang="ko-KR" sz="1400" dirty="0" smtClean="0"/>
              <a:t>by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Dr</a:t>
            </a:r>
            <a:r>
              <a:rPr lang="en-US" altLang="ko-KR" sz="1400" dirty="0"/>
              <a:t>. </a:t>
            </a:r>
            <a:r>
              <a:rPr lang="en-US" altLang="ko-KR" sz="1400" dirty="0" smtClean="0"/>
              <a:t>PK Kim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120587" y="1158821"/>
            <a:ext cx="9852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Creativity Process = Creative Making = Creative Coding = Convergence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73388" y="1766047"/>
            <a:ext cx="857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Humanity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Empathy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31624" y="4759415"/>
            <a:ext cx="1092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Convergence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431624" y="4934113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STEM</a:t>
            </a:r>
            <a:r>
              <a:rPr lang="ko-KR" altLang="en-US" sz="1200" dirty="0" smtClean="0">
                <a:solidFill>
                  <a:srgbClr val="FF0000"/>
                </a:solidFill>
              </a:rPr>
              <a:t> 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473388" y="5535867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Coding / AI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87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396128" y="1181100"/>
            <a:ext cx="5080872" cy="5372100"/>
            <a:chOff x="1446928" y="1181100"/>
            <a:chExt cx="5080872" cy="5372100"/>
          </a:xfrm>
        </p:grpSpPr>
        <p:sp>
          <p:nvSpPr>
            <p:cNvPr id="6" name="Rectangle 1"/>
            <p:cNvSpPr/>
            <p:nvPr/>
          </p:nvSpPr>
          <p:spPr>
            <a:xfrm>
              <a:off x="1446928" y="1181100"/>
              <a:ext cx="5080872" cy="5372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9"/>
            <p:cNvSpPr/>
            <p:nvPr/>
          </p:nvSpPr>
          <p:spPr>
            <a:xfrm flipH="1">
              <a:off x="1455309" y="1181100"/>
              <a:ext cx="45719" cy="53721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24"/>
            <p:cNvSpPr/>
            <p:nvPr/>
          </p:nvSpPr>
          <p:spPr>
            <a:xfrm>
              <a:off x="1474360" y="1376474"/>
              <a:ext cx="2830940" cy="6477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800" b="1" dirty="0" smtClean="0">
                  <a:solidFill>
                    <a:schemeClr val="tx1"/>
                  </a:solidFill>
                  <a:latin typeface="+mn-ea"/>
                  <a:cs typeface="Open Sans" panose="020B0606030504020204" pitchFamily="34" charset="0"/>
                </a:rPr>
                <a:t> 融</a:t>
              </a:r>
              <a:endParaRPr lang="en-US" sz="1600" b="1" dirty="0">
                <a:solidFill>
                  <a:schemeClr val="tx1"/>
                </a:solidFill>
                <a:latin typeface="+mn-ea"/>
                <a:cs typeface="Open Sans" panose="020B0606030504020204" pitchFamily="34" charset="0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6711078" y="1181100"/>
            <a:ext cx="5080872" cy="5372100"/>
            <a:chOff x="1446928" y="1181100"/>
            <a:chExt cx="5080872" cy="5372100"/>
          </a:xfrm>
        </p:grpSpPr>
        <p:sp>
          <p:nvSpPr>
            <p:cNvPr id="14" name="Rectangle 1"/>
            <p:cNvSpPr/>
            <p:nvPr/>
          </p:nvSpPr>
          <p:spPr>
            <a:xfrm>
              <a:off x="1446928" y="1181100"/>
              <a:ext cx="5080872" cy="5372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9"/>
            <p:cNvSpPr/>
            <p:nvPr/>
          </p:nvSpPr>
          <p:spPr>
            <a:xfrm flipH="1">
              <a:off x="1455309" y="1181100"/>
              <a:ext cx="45719" cy="53721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24"/>
            <p:cNvSpPr/>
            <p:nvPr/>
          </p:nvSpPr>
          <p:spPr>
            <a:xfrm>
              <a:off x="1474360" y="1376474"/>
              <a:ext cx="2830940" cy="6477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800" b="1" dirty="0" smtClean="0">
                  <a:solidFill>
                    <a:schemeClr val="tx1"/>
                  </a:solidFill>
                  <a:latin typeface="+mn-ea"/>
                  <a:cs typeface="Open Sans" panose="020B0606030504020204" pitchFamily="34" charset="0"/>
                </a:rPr>
                <a:t> 合</a:t>
              </a:r>
              <a:endParaRPr lang="en-US" sz="1600" b="1" dirty="0">
                <a:solidFill>
                  <a:schemeClr val="tx1"/>
                </a:solidFill>
                <a:latin typeface="+mn-ea"/>
                <a:cs typeface="Open Sans" panose="020B0606030504020204" pitchFamily="34" charset="0"/>
              </a:endParaRPr>
            </a:p>
          </p:txBody>
        </p:sp>
      </p:grpSp>
      <p:sp>
        <p:nvSpPr>
          <p:cNvPr id="17" name="제목 2"/>
          <p:cNvSpPr txBox="1">
            <a:spLocks/>
          </p:cNvSpPr>
          <p:nvPr/>
        </p:nvSpPr>
        <p:spPr>
          <a:xfrm>
            <a:off x="1358900" y="266700"/>
            <a:ext cx="96139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융합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(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Convergence)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이란 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무엇인가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? (1)</a:t>
            </a:r>
            <a:endParaRPr lang="en-US" altLang="ko-KR" sz="36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Open Sans" panose="020B0606030504020204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400" y="2884051"/>
            <a:ext cx="2947952" cy="3432136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1670898" y="2247002"/>
            <a:ext cx="1459652" cy="2185298"/>
            <a:chOff x="1582000" y="1968372"/>
            <a:chExt cx="1357565" cy="2067367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2000" y="1968372"/>
              <a:ext cx="1357565" cy="1043071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28000"/>
                </a:srgbClr>
              </a:outerShdw>
            </a:effectLst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8528" y="3011443"/>
              <a:ext cx="1331037" cy="1024296"/>
            </a:xfrm>
            <a:prstGeom prst="rect">
              <a:avLst/>
            </a:prstGeom>
          </p:spPr>
        </p:pic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8822" y="2247002"/>
            <a:ext cx="4720708" cy="193729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6379" y="4405645"/>
            <a:ext cx="2998294" cy="1910542"/>
          </a:xfrm>
          <a:prstGeom prst="rect">
            <a:avLst/>
          </a:prstGeom>
        </p:spPr>
      </p:pic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C000-942F-463A-8EC5-40345FAF3BAA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83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/>
          <p:nvPr/>
        </p:nvSpPr>
        <p:spPr>
          <a:xfrm>
            <a:off x="-9474" y="3429000"/>
            <a:ext cx="12201474" cy="3429000"/>
          </a:xfrm>
          <a:prstGeom prst="rect">
            <a:avLst/>
          </a:prstGeom>
          <a:solidFill>
            <a:srgbClr val="2E3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제목 2"/>
          <p:cNvSpPr txBox="1">
            <a:spLocks/>
          </p:cNvSpPr>
          <p:nvPr/>
        </p:nvSpPr>
        <p:spPr>
          <a:xfrm>
            <a:off x="1358900" y="266700"/>
            <a:ext cx="96139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융합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(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Convergence)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이란 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무엇인가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? 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(2)</a:t>
            </a:r>
            <a:endParaRPr lang="en-US" altLang="ko-KR" sz="36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35150" y="1524000"/>
            <a:ext cx="98339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+mn-ea"/>
              </a:rPr>
              <a:t>융합이란 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  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서로 다른 분야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/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관점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/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기술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/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사람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들을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모아서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새로운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창의적인 것을 만드는 것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     (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 well-known way of making a new creative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one by converging different discipline, 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      perspective, technology, and people)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03350" y="3689350"/>
            <a:ext cx="10166350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融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2000" b="1" dirty="0" smtClean="0">
                <a:solidFill>
                  <a:srgbClr val="FF0000"/>
                </a:solidFill>
                <a:latin typeface="+mn-ea"/>
              </a:rPr>
              <a:t>Fusing</a:t>
            </a:r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 from Different Disciplines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 smtClean="0">
                <a:solidFill>
                  <a:schemeClr val="bg1"/>
                </a:solidFill>
                <a:latin typeface="+mn-ea"/>
              </a:rPr>
              <a:t>   특정한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목적을 이루기 위하여 각기 다른 분야의 개념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기술</a:t>
            </a:r>
            <a:r>
              <a:rPr lang="en-US" altLang="ko-KR" sz="1600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+mn-ea"/>
              </a:rPr>
              <a:t>시각을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조화롭고 의미 있게 녹여내는 것 </a:t>
            </a:r>
          </a:p>
          <a:p>
            <a:pPr>
              <a:lnSpc>
                <a:spcPct val="170000"/>
              </a:lnSpc>
            </a:pPr>
            <a:endParaRPr lang="ko-KR" altLang="en-US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合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2000" b="1" dirty="0" smtClean="0">
                <a:solidFill>
                  <a:srgbClr val="FF0000"/>
                </a:solidFill>
                <a:latin typeface="+mn-ea"/>
              </a:rPr>
              <a:t>Making</a:t>
            </a:r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 a New One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 smtClean="0">
                <a:solidFill>
                  <a:schemeClr val="bg1"/>
                </a:solidFill>
                <a:latin typeface="+mn-ea"/>
              </a:rPr>
              <a:t>   새로운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관점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개념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기술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장치 등을 만들어 내는 </a:t>
            </a:r>
            <a:r>
              <a:rPr lang="ko-KR" altLang="en-US" sz="1600" dirty="0" smtClean="0">
                <a:solidFill>
                  <a:schemeClr val="bg1"/>
                </a:solidFill>
                <a:latin typeface="+mn-ea"/>
              </a:rPr>
              <a:t>것</a:t>
            </a:r>
            <a:endParaRPr lang="ko-KR" altLang="en-US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Freeform 13"/>
          <p:cNvSpPr>
            <a:spLocks noEditPoints="1"/>
          </p:cNvSpPr>
          <p:nvPr/>
        </p:nvSpPr>
        <p:spPr bwMode="auto">
          <a:xfrm>
            <a:off x="1583074" y="1698011"/>
            <a:ext cx="214917" cy="236409"/>
          </a:xfrm>
          <a:custGeom>
            <a:avLst/>
            <a:gdLst>
              <a:gd name="T0" fmla="*/ 1648 w 1648"/>
              <a:gd name="T1" fmla="*/ 0 h 1648"/>
              <a:gd name="T2" fmla="*/ 1404 w 1648"/>
              <a:gd name="T3" fmla="*/ 824 h 1648"/>
              <a:gd name="T4" fmla="*/ 1341 w 1648"/>
              <a:gd name="T5" fmla="*/ 966 h 1648"/>
              <a:gd name="T6" fmla="*/ 1270 w 1648"/>
              <a:gd name="T7" fmla="*/ 1099 h 1648"/>
              <a:gd name="T8" fmla="*/ 1200 w 1648"/>
              <a:gd name="T9" fmla="*/ 966 h 1648"/>
              <a:gd name="T10" fmla="*/ 1136 w 1648"/>
              <a:gd name="T11" fmla="*/ 824 h 1648"/>
              <a:gd name="T12" fmla="*/ 893 w 1648"/>
              <a:gd name="T13" fmla="*/ 512 h 1648"/>
              <a:gd name="T14" fmla="*/ 1020 w 1648"/>
              <a:gd name="T15" fmla="*/ 549 h 1648"/>
              <a:gd name="T16" fmla="*/ 1020 w 1648"/>
              <a:gd name="T17" fmla="*/ 206 h 1648"/>
              <a:gd name="T18" fmla="*/ 893 w 1648"/>
              <a:gd name="T19" fmla="*/ 244 h 1648"/>
              <a:gd name="T20" fmla="*/ 312 w 1648"/>
              <a:gd name="T21" fmla="*/ 824 h 1648"/>
              <a:gd name="T22" fmla="*/ 275 w 1648"/>
              <a:gd name="T23" fmla="*/ 697 h 1648"/>
              <a:gd name="T24" fmla="*/ 618 w 1648"/>
              <a:gd name="T25" fmla="*/ 697 h 1648"/>
              <a:gd name="T26" fmla="*/ 580 w 1648"/>
              <a:gd name="T27" fmla="*/ 824 h 1648"/>
              <a:gd name="T28" fmla="*/ 824 w 1648"/>
              <a:gd name="T29" fmla="*/ 512 h 1648"/>
              <a:gd name="T30" fmla="*/ 966 w 1648"/>
              <a:gd name="T31" fmla="*/ 449 h 1648"/>
              <a:gd name="T32" fmla="*/ 1099 w 1648"/>
              <a:gd name="T33" fmla="*/ 378 h 1648"/>
              <a:gd name="T34" fmla="*/ 966 w 1648"/>
              <a:gd name="T35" fmla="*/ 307 h 1648"/>
              <a:gd name="T36" fmla="*/ 824 w 1648"/>
              <a:gd name="T37" fmla="*/ 244 h 1648"/>
              <a:gd name="T38" fmla="*/ 0 w 1648"/>
              <a:gd name="T39" fmla="*/ 0 h 1648"/>
              <a:gd name="T40" fmla="*/ 312 w 1648"/>
              <a:gd name="T41" fmla="*/ 824 h 1648"/>
              <a:gd name="T42" fmla="*/ 793 w 1648"/>
              <a:gd name="T43" fmla="*/ 1397 h 1648"/>
              <a:gd name="T44" fmla="*/ 549 w 1648"/>
              <a:gd name="T45" fmla="*/ 1270 h 1648"/>
              <a:gd name="T46" fmla="*/ 793 w 1648"/>
              <a:gd name="T47" fmla="*/ 1144 h 1648"/>
              <a:gd name="T48" fmla="*/ 824 w 1648"/>
              <a:gd name="T49" fmla="*/ 893 h 1648"/>
              <a:gd name="T50" fmla="*/ 487 w 1648"/>
              <a:gd name="T51" fmla="*/ 816 h 1648"/>
              <a:gd name="T52" fmla="*/ 549 w 1648"/>
              <a:gd name="T53" fmla="*/ 697 h 1648"/>
              <a:gd name="T54" fmla="*/ 343 w 1648"/>
              <a:gd name="T55" fmla="*/ 697 h 1648"/>
              <a:gd name="T56" fmla="*/ 406 w 1648"/>
              <a:gd name="T57" fmla="*/ 816 h 1648"/>
              <a:gd name="T58" fmla="*/ 0 w 1648"/>
              <a:gd name="T59" fmla="*/ 893 h 1648"/>
              <a:gd name="T60" fmla="*/ 824 w 1648"/>
              <a:gd name="T61" fmla="*/ 1648 h 1648"/>
              <a:gd name="T62" fmla="*/ 1404 w 1648"/>
              <a:gd name="T63" fmla="*/ 893 h 1648"/>
              <a:gd name="T64" fmla="*/ 1442 w 1648"/>
              <a:gd name="T65" fmla="*/ 1020 h 1648"/>
              <a:gd name="T66" fmla="*/ 1099 w 1648"/>
              <a:gd name="T67" fmla="*/ 1020 h 1648"/>
              <a:gd name="T68" fmla="*/ 1136 w 1648"/>
              <a:gd name="T69" fmla="*/ 893 h 1648"/>
              <a:gd name="T70" fmla="*/ 893 w 1648"/>
              <a:gd name="T71" fmla="*/ 1136 h 1648"/>
              <a:gd name="T72" fmla="*/ 751 w 1648"/>
              <a:gd name="T73" fmla="*/ 1200 h 1648"/>
              <a:gd name="T74" fmla="*/ 618 w 1648"/>
              <a:gd name="T75" fmla="*/ 1270 h 1648"/>
              <a:gd name="T76" fmla="*/ 751 w 1648"/>
              <a:gd name="T77" fmla="*/ 1341 h 1648"/>
              <a:gd name="T78" fmla="*/ 893 w 1648"/>
              <a:gd name="T79" fmla="*/ 1404 h 1648"/>
              <a:gd name="T80" fmla="*/ 1648 w 1648"/>
              <a:gd name="T81" fmla="*/ 1648 h 1648"/>
              <a:gd name="T82" fmla="*/ 1404 w 1648"/>
              <a:gd name="T83" fmla="*/ 893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48" h="1648">
                <a:moveTo>
                  <a:pt x="893" y="0"/>
                </a:moveTo>
                <a:cubicBezTo>
                  <a:pt x="1648" y="0"/>
                  <a:pt x="1648" y="0"/>
                  <a:pt x="1648" y="0"/>
                </a:cubicBezTo>
                <a:cubicBezTo>
                  <a:pt x="1648" y="824"/>
                  <a:pt x="1648" y="824"/>
                  <a:pt x="1648" y="824"/>
                </a:cubicBezTo>
                <a:cubicBezTo>
                  <a:pt x="1404" y="824"/>
                  <a:pt x="1404" y="824"/>
                  <a:pt x="1404" y="824"/>
                </a:cubicBezTo>
                <a:cubicBezTo>
                  <a:pt x="1340" y="824"/>
                  <a:pt x="1311" y="863"/>
                  <a:pt x="1311" y="900"/>
                </a:cubicBezTo>
                <a:cubicBezTo>
                  <a:pt x="1311" y="923"/>
                  <a:pt x="1322" y="946"/>
                  <a:pt x="1341" y="966"/>
                </a:cubicBezTo>
                <a:cubicBezTo>
                  <a:pt x="1361" y="985"/>
                  <a:pt x="1373" y="992"/>
                  <a:pt x="1373" y="1020"/>
                </a:cubicBezTo>
                <a:cubicBezTo>
                  <a:pt x="1373" y="1052"/>
                  <a:pt x="1337" y="1099"/>
                  <a:pt x="1270" y="1099"/>
                </a:cubicBezTo>
                <a:cubicBezTo>
                  <a:pt x="1204" y="1099"/>
                  <a:pt x="1167" y="1052"/>
                  <a:pt x="1167" y="1020"/>
                </a:cubicBezTo>
                <a:cubicBezTo>
                  <a:pt x="1167" y="992"/>
                  <a:pt x="1179" y="985"/>
                  <a:pt x="1200" y="966"/>
                </a:cubicBezTo>
                <a:cubicBezTo>
                  <a:pt x="1219" y="946"/>
                  <a:pt x="1230" y="923"/>
                  <a:pt x="1230" y="900"/>
                </a:cubicBezTo>
                <a:cubicBezTo>
                  <a:pt x="1230" y="863"/>
                  <a:pt x="1200" y="824"/>
                  <a:pt x="1136" y="824"/>
                </a:cubicBezTo>
                <a:cubicBezTo>
                  <a:pt x="893" y="824"/>
                  <a:pt x="893" y="824"/>
                  <a:pt x="893" y="824"/>
                </a:cubicBezTo>
                <a:cubicBezTo>
                  <a:pt x="893" y="512"/>
                  <a:pt x="893" y="512"/>
                  <a:pt x="893" y="512"/>
                </a:cubicBezTo>
                <a:cubicBezTo>
                  <a:pt x="893" y="475"/>
                  <a:pt x="902" y="481"/>
                  <a:pt x="924" y="504"/>
                </a:cubicBezTo>
                <a:cubicBezTo>
                  <a:pt x="941" y="522"/>
                  <a:pt x="966" y="549"/>
                  <a:pt x="1020" y="549"/>
                </a:cubicBezTo>
                <a:cubicBezTo>
                  <a:pt x="1091" y="549"/>
                  <a:pt x="1167" y="480"/>
                  <a:pt x="1167" y="378"/>
                </a:cubicBezTo>
                <a:cubicBezTo>
                  <a:pt x="1167" y="275"/>
                  <a:pt x="1091" y="206"/>
                  <a:pt x="1020" y="206"/>
                </a:cubicBezTo>
                <a:cubicBezTo>
                  <a:pt x="966" y="206"/>
                  <a:pt x="941" y="233"/>
                  <a:pt x="924" y="251"/>
                </a:cubicBezTo>
                <a:cubicBezTo>
                  <a:pt x="902" y="274"/>
                  <a:pt x="893" y="280"/>
                  <a:pt x="893" y="244"/>
                </a:cubicBezTo>
                <a:cubicBezTo>
                  <a:pt x="893" y="0"/>
                  <a:pt x="893" y="0"/>
                  <a:pt x="893" y="0"/>
                </a:cubicBezTo>
                <a:close/>
                <a:moveTo>
                  <a:pt x="312" y="824"/>
                </a:moveTo>
                <a:cubicBezTo>
                  <a:pt x="349" y="824"/>
                  <a:pt x="343" y="815"/>
                  <a:pt x="320" y="793"/>
                </a:cubicBezTo>
                <a:cubicBezTo>
                  <a:pt x="302" y="776"/>
                  <a:pt x="275" y="751"/>
                  <a:pt x="275" y="697"/>
                </a:cubicBezTo>
                <a:cubicBezTo>
                  <a:pt x="275" y="626"/>
                  <a:pt x="344" y="549"/>
                  <a:pt x="446" y="549"/>
                </a:cubicBezTo>
                <a:cubicBezTo>
                  <a:pt x="549" y="549"/>
                  <a:pt x="618" y="626"/>
                  <a:pt x="618" y="697"/>
                </a:cubicBezTo>
                <a:cubicBezTo>
                  <a:pt x="618" y="751"/>
                  <a:pt x="591" y="776"/>
                  <a:pt x="573" y="793"/>
                </a:cubicBezTo>
                <a:cubicBezTo>
                  <a:pt x="550" y="814"/>
                  <a:pt x="543" y="824"/>
                  <a:pt x="580" y="824"/>
                </a:cubicBezTo>
                <a:cubicBezTo>
                  <a:pt x="824" y="824"/>
                  <a:pt x="824" y="824"/>
                  <a:pt x="824" y="824"/>
                </a:cubicBezTo>
                <a:cubicBezTo>
                  <a:pt x="824" y="512"/>
                  <a:pt x="824" y="512"/>
                  <a:pt x="824" y="512"/>
                </a:cubicBezTo>
                <a:cubicBezTo>
                  <a:pt x="824" y="448"/>
                  <a:pt x="863" y="418"/>
                  <a:pt x="900" y="418"/>
                </a:cubicBezTo>
                <a:cubicBezTo>
                  <a:pt x="923" y="418"/>
                  <a:pt x="946" y="429"/>
                  <a:pt x="966" y="449"/>
                </a:cubicBezTo>
                <a:cubicBezTo>
                  <a:pt x="985" y="469"/>
                  <a:pt x="992" y="481"/>
                  <a:pt x="1020" y="481"/>
                </a:cubicBezTo>
                <a:cubicBezTo>
                  <a:pt x="1052" y="481"/>
                  <a:pt x="1099" y="444"/>
                  <a:pt x="1099" y="378"/>
                </a:cubicBezTo>
                <a:cubicBezTo>
                  <a:pt x="1099" y="311"/>
                  <a:pt x="1052" y="275"/>
                  <a:pt x="1020" y="275"/>
                </a:cubicBezTo>
                <a:cubicBezTo>
                  <a:pt x="992" y="275"/>
                  <a:pt x="985" y="287"/>
                  <a:pt x="966" y="307"/>
                </a:cubicBezTo>
                <a:cubicBezTo>
                  <a:pt x="946" y="326"/>
                  <a:pt x="923" y="337"/>
                  <a:pt x="900" y="337"/>
                </a:cubicBezTo>
                <a:cubicBezTo>
                  <a:pt x="863" y="337"/>
                  <a:pt x="824" y="308"/>
                  <a:pt x="824" y="244"/>
                </a:cubicBezTo>
                <a:cubicBezTo>
                  <a:pt x="824" y="0"/>
                  <a:pt x="824" y="0"/>
                  <a:pt x="82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24"/>
                  <a:pt x="0" y="824"/>
                  <a:pt x="0" y="824"/>
                </a:cubicBezTo>
                <a:lnTo>
                  <a:pt x="312" y="824"/>
                </a:lnTo>
                <a:close/>
                <a:moveTo>
                  <a:pt x="824" y="1404"/>
                </a:moveTo>
                <a:cubicBezTo>
                  <a:pt x="824" y="1368"/>
                  <a:pt x="815" y="1374"/>
                  <a:pt x="793" y="1397"/>
                </a:cubicBezTo>
                <a:cubicBezTo>
                  <a:pt x="776" y="1415"/>
                  <a:pt x="751" y="1442"/>
                  <a:pt x="697" y="1442"/>
                </a:cubicBezTo>
                <a:cubicBezTo>
                  <a:pt x="626" y="1442"/>
                  <a:pt x="549" y="1373"/>
                  <a:pt x="549" y="1270"/>
                </a:cubicBezTo>
                <a:cubicBezTo>
                  <a:pt x="549" y="1168"/>
                  <a:pt x="626" y="1099"/>
                  <a:pt x="697" y="1099"/>
                </a:cubicBezTo>
                <a:cubicBezTo>
                  <a:pt x="751" y="1099"/>
                  <a:pt x="776" y="1126"/>
                  <a:pt x="793" y="1144"/>
                </a:cubicBezTo>
                <a:cubicBezTo>
                  <a:pt x="815" y="1167"/>
                  <a:pt x="824" y="1173"/>
                  <a:pt x="824" y="1136"/>
                </a:cubicBezTo>
                <a:cubicBezTo>
                  <a:pt x="824" y="893"/>
                  <a:pt x="824" y="893"/>
                  <a:pt x="824" y="893"/>
                </a:cubicBezTo>
                <a:cubicBezTo>
                  <a:pt x="580" y="893"/>
                  <a:pt x="580" y="893"/>
                  <a:pt x="580" y="893"/>
                </a:cubicBezTo>
                <a:cubicBezTo>
                  <a:pt x="516" y="893"/>
                  <a:pt x="487" y="853"/>
                  <a:pt x="487" y="816"/>
                </a:cubicBezTo>
                <a:cubicBezTo>
                  <a:pt x="487" y="794"/>
                  <a:pt x="498" y="770"/>
                  <a:pt x="517" y="751"/>
                </a:cubicBezTo>
                <a:cubicBezTo>
                  <a:pt x="537" y="732"/>
                  <a:pt x="549" y="724"/>
                  <a:pt x="549" y="697"/>
                </a:cubicBezTo>
                <a:cubicBezTo>
                  <a:pt x="549" y="665"/>
                  <a:pt x="513" y="618"/>
                  <a:pt x="446" y="618"/>
                </a:cubicBezTo>
                <a:cubicBezTo>
                  <a:pt x="380" y="618"/>
                  <a:pt x="343" y="665"/>
                  <a:pt x="343" y="697"/>
                </a:cubicBezTo>
                <a:cubicBezTo>
                  <a:pt x="343" y="724"/>
                  <a:pt x="355" y="732"/>
                  <a:pt x="376" y="751"/>
                </a:cubicBezTo>
                <a:cubicBezTo>
                  <a:pt x="395" y="770"/>
                  <a:pt x="406" y="794"/>
                  <a:pt x="406" y="816"/>
                </a:cubicBezTo>
                <a:cubicBezTo>
                  <a:pt x="406" y="853"/>
                  <a:pt x="376" y="893"/>
                  <a:pt x="312" y="893"/>
                </a:cubicBezTo>
                <a:cubicBezTo>
                  <a:pt x="0" y="893"/>
                  <a:pt x="0" y="893"/>
                  <a:pt x="0" y="893"/>
                </a:cubicBezTo>
                <a:cubicBezTo>
                  <a:pt x="0" y="1648"/>
                  <a:pt x="0" y="1648"/>
                  <a:pt x="0" y="1648"/>
                </a:cubicBezTo>
                <a:cubicBezTo>
                  <a:pt x="824" y="1648"/>
                  <a:pt x="824" y="1648"/>
                  <a:pt x="824" y="1648"/>
                </a:cubicBezTo>
                <a:lnTo>
                  <a:pt x="824" y="1404"/>
                </a:lnTo>
                <a:close/>
                <a:moveTo>
                  <a:pt x="1404" y="893"/>
                </a:moveTo>
                <a:cubicBezTo>
                  <a:pt x="1368" y="893"/>
                  <a:pt x="1374" y="902"/>
                  <a:pt x="1397" y="924"/>
                </a:cubicBezTo>
                <a:cubicBezTo>
                  <a:pt x="1415" y="941"/>
                  <a:pt x="1442" y="966"/>
                  <a:pt x="1442" y="1020"/>
                </a:cubicBezTo>
                <a:cubicBezTo>
                  <a:pt x="1442" y="1091"/>
                  <a:pt x="1373" y="1167"/>
                  <a:pt x="1270" y="1167"/>
                </a:cubicBezTo>
                <a:cubicBezTo>
                  <a:pt x="1168" y="1167"/>
                  <a:pt x="1099" y="1091"/>
                  <a:pt x="1099" y="1020"/>
                </a:cubicBezTo>
                <a:cubicBezTo>
                  <a:pt x="1099" y="966"/>
                  <a:pt x="1126" y="941"/>
                  <a:pt x="1144" y="924"/>
                </a:cubicBezTo>
                <a:cubicBezTo>
                  <a:pt x="1167" y="902"/>
                  <a:pt x="1173" y="893"/>
                  <a:pt x="1136" y="893"/>
                </a:cubicBezTo>
                <a:cubicBezTo>
                  <a:pt x="893" y="893"/>
                  <a:pt x="893" y="893"/>
                  <a:pt x="893" y="893"/>
                </a:cubicBezTo>
                <a:cubicBezTo>
                  <a:pt x="893" y="1136"/>
                  <a:pt x="893" y="1136"/>
                  <a:pt x="893" y="1136"/>
                </a:cubicBezTo>
                <a:cubicBezTo>
                  <a:pt x="893" y="1200"/>
                  <a:pt x="853" y="1230"/>
                  <a:pt x="816" y="1230"/>
                </a:cubicBezTo>
                <a:cubicBezTo>
                  <a:pt x="794" y="1230"/>
                  <a:pt x="770" y="1219"/>
                  <a:pt x="751" y="1200"/>
                </a:cubicBezTo>
                <a:cubicBezTo>
                  <a:pt x="732" y="1179"/>
                  <a:pt x="724" y="1167"/>
                  <a:pt x="697" y="1167"/>
                </a:cubicBezTo>
                <a:cubicBezTo>
                  <a:pt x="665" y="1167"/>
                  <a:pt x="618" y="1204"/>
                  <a:pt x="618" y="1270"/>
                </a:cubicBezTo>
                <a:cubicBezTo>
                  <a:pt x="618" y="1337"/>
                  <a:pt x="665" y="1373"/>
                  <a:pt x="697" y="1373"/>
                </a:cubicBezTo>
                <a:cubicBezTo>
                  <a:pt x="724" y="1373"/>
                  <a:pt x="732" y="1361"/>
                  <a:pt x="751" y="1341"/>
                </a:cubicBezTo>
                <a:cubicBezTo>
                  <a:pt x="770" y="1322"/>
                  <a:pt x="794" y="1311"/>
                  <a:pt x="816" y="1311"/>
                </a:cubicBezTo>
                <a:cubicBezTo>
                  <a:pt x="853" y="1311"/>
                  <a:pt x="893" y="1340"/>
                  <a:pt x="893" y="1404"/>
                </a:cubicBezTo>
                <a:cubicBezTo>
                  <a:pt x="893" y="1648"/>
                  <a:pt x="893" y="1648"/>
                  <a:pt x="893" y="1648"/>
                </a:cubicBezTo>
                <a:cubicBezTo>
                  <a:pt x="1648" y="1648"/>
                  <a:pt x="1648" y="1648"/>
                  <a:pt x="1648" y="1648"/>
                </a:cubicBezTo>
                <a:cubicBezTo>
                  <a:pt x="1648" y="893"/>
                  <a:pt x="1648" y="893"/>
                  <a:pt x="1648" y="893"/>
                </a:cubicBezTo>
                <a:lnTo>
                  <a:pt x="1404" y="893"/>
                </a:lnTo>
                <a:close/>
              </a:path>
            </a:pathLst>
          </a:custGeom>
          <a:solidFill>
            <a:srgbClr val="D092A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C000-942F-463A-8EC5-40345FAF3BAA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8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/>
          <p:nvPr/>
        </p:nvSpPr>
        <p:spPr>
          <a:xfrm>
            <a:off x="-9474" y="3429000"/>
            <a:ext cx="12201474" cy="3429000"/>
          </a:xfrm>
          <a:prstGeom prst="rect">
            <a:avLst/>
          </a:prstGeom>
          <a:solidFill>
            <a:srgbClr val="2E3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제목 2"/>
          <p:cNvSpPr txBox="1">
            <a:spLocks/>
          </p:cNvSpPr>
          <p:nvPr/>
        </p:nvSpPr>
        <p:spPr>
          <a:xfrm>
            <a:off x="1358900" y="266700"/>
            <a:ext cx="96139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융합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(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Convergence)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이란 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무엇인가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? 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(3)</a:t>
            </a:r>
            <a:endParaRPr lang="en-US" altLang="ko-KR" sz="36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35149" y="1524000"/>
            <a:ext cx="101611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+mn-ea"/>
              </a:rPr>
              <a:t>융합이란 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  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서로 다른 분야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/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관점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/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기술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/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사람 들을 모아서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새로운 창의적인 것을 만드는 것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     (A well-known way of making a new creative one by converging different discipline, 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       perspective, technology, and people)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83074" y="3810000"/>
            <a:ext cx="984230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융합의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3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가지 요소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600" dirty="0" smtClean="0">
                <a:solidFill>
                  <a:schemeClr val="bg1"/>
                </a:solidFill>
                <a:latin typeface="+mn-ea"/>
              </a:rPr>
              <a:t>융합의 구체적 동기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혹은 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목적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600" dirty="0" smtClean="0">
                <a:solidFill>
                  <a:schemeClr val="bg1"/>
                </a:solidFill>
                <a:latin typeface="+mn-ea"/>
              </a:rPr>
              <a:t>다양한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분야에서의 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전문 지식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600" dirty="0" smtClean="0">
                <a:solidFill>
                  <a:schemeClr val="bg1"/>
                </a:solidFill>
                <a:latin typeface="+mn-ea"/>
              </a:rPr>
              <a:t>충분한 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협력 </a:t>
            </a:r>
            <a:r>
              <a:rPr lang="ko-KR" altLang="en-US" sz="1600" dirty="0" smtClean="0">
                <a:solidFill>
                  <a:srgbClr val="FF0000"/>
                </a:solidFill>
                <a:latin typeface="+mn-ea"/>
              </a:rPr>
              <a:t>에너지</a:t>
            </a:r>
            <a:endParaRPr lang="en-US" altLang="ko-KR" sz="20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9" name="Freeform 13"/>
          <p:cNvSpPr>
            <a:spLocks noEditPoints="1"/>
          </p:cNvSpPr>
          <p:nvPr/>
        </p:nvSpPr>
        <p:spPr bwMode="auto">
          <a:xfrm>
            <a:off x="1583074" y="1698011"/>
            <a:ext cx="214917" cy="236409"/>
          </a:xfrm>
          <a:custGeom>
            <a:avLst/>
            <a:gdLst>
              <a:gd name="T0" fmla="*/ 1648 w 1648"/>
              <a:gd name="T1" fmla="*/ 0 h 1648"/>
              <a:gd name="T2" fmla="*/ 1404 w 1648"/>
              <a:gd name="T3" fmla="*/ 824 h 1648"/>
              <a:gd name="T4" fmla="*/ 1341 w 1648"/>
              <a:gd name="T5" fmla="*/ 966 h 1648"/>
              <a:gd name="T6" fmla="*/ 1270 w 1648"/>
              <a:gd name="T7" fmla="*/ 1099 h 1648"/>
              <a:gd name="T8" fmla="*/ 1200 w 1648"/>
              <a:gd name="T9" fmla="*/ 966 h 1648"/>
              <a:gd name="T10" fmla="*/ 1136 w 1648"/>
              <a:gd name="T11" fmla="*/ 824 h 1648"/>
              <a:gd name="T12" fmla="*/ 893 w 1648"/>
              <a:gd name="T13" fmla="*/ 512 h 1648"/>
              <a:gd name="T14" fmla="*/ 1020 w 1648"/>
              <a:gd name="T15" fmla="*/ 549 h 1648"/>
              <a:gd name="T16" fmla="*/ 1020 w 1648"/>
              <a:gd name="T17" fmla="*/ 206 h 1648"/>
              <a:gd name="T18" fmla="*/ 893 w 1648"/>
              <a:gd name="T19" fmla="*/ 244 h 1648"/>
              <a:gd name="T20" fmla="*/ 312 w 1648"/>
              <a:gd name="T21" fmla="*/ 824 h 1648"/>
              <a:gd name="T22" fmla="*/ 275 w 1648"/>
              <a:gd name="T23" fmla="*/ 697 h 1648"/>
              <a:gd name="T24" fmla="*/ 618 w 1648"/>
              <a:gd name="T25" fmla="*/ 697 h 1648"/>
              <a:gd name="T26" fmla="*/ 580 w 1648"/>
              <a:gd name="T27" fmla="*/ 824 h 1648"/>
              <a:gd name="T28" fmla="*/ 824 w 1648"/>
              <a:gd name="T29" fmla="*/ 512 h 1648"/>
              <a:gd name="T30" fmla="*/ 966 w 1648"/>
              <a:gd name="T31" fmla="*/ 449 h 1648"/>
              <a:gd name="T32" fmla="*/ 1099 w 1648"/>
              <a:gd name="T33" fmla="*/ 378 h 1648"/>
              <a:gd name="T34" fmla="*/ 966 w 1648"/>
              <a:gd name="T35" fmla="*/ 307 h 1648"/>
              <a:gd name="T36" fmla="*/ 824 w 1648"/>
              <a:gd name="T37" fmla="*/ 244 h 1648"/>
              <a:gd name="T38" fmla="*/ 0 w 1648"/>
              <a:gd name="T39" fmla="*/ 0 h 1648"/>
              <a:gd name="T40" fmla="*/ 312 w 1648"/>
              <a:gd name="T41" fmla="*/ 824 h 1648"/>
              <a:gd name="T42" fmla="*/ 793 w 1648"/>
              <a:gd name="T43" fmla="*/ 1397 h 1648"/>
              <a:gd name="T44" fmla="*/ 549 w 1648"/>
              <a:gd name="T45" fmla="*/ 1270 h 1648"/>
              <a:gd name="T46" fmla="*/ 793 w 1648"/>
              <a:gd name="T47" fmla="*/ 1144 h 1648"/>
              <a:gd name="T48" fmla="*/ 824 w 1648"/>
              <a:gd name="T49" fmla="*/ 893 h 1648"/>
              <a:gd name="T50" fmla="*/ 487 w 1648"/>
              <a:gd name="T51" fmla="*/ 816 h 1648"/>
              <a:gd name="T52" fmla="*/ 549 w 1648"/>
              <a:gd name="T53" fmla="*/ 697 h 1648"/>
              <a:gd name="T54" fmla="*/ 343 w 1648"/>
              <a:gd name="T55" fmla="*/ 697 h 1648"/>
              <a:gd name="T56" fmla="*/ 406 w 1648"/>
              <a:gd name="T57" fmla="*/ 816 h 1648"/>
              <a:gd name="T58" fmla="*/ 0 w 1648"/>
              <a:gd name="T59" fmla="*/ 893 h 1648"/>
              <a:gd name="T60" fmla="*/ 824 w 1648"/>
              <a:gd name="T61" fmla="*/ 1648 h 1648"/>
              <a:gd name="T62" fmla="*/ 1404 w 1648"/>
              <a:gd name="T63" fmla="*/ 893 h 1648"/>
              <a:gd name="T64" fmla="*/ 1442 w 1648"/>
              <a:gd name="T65" fmla="*/ 1020 h 1648"/>
              <a:gd name="T66" fmla="*/ 1099 w 1648"/>
              <a:gd name="T67" fmla="*/ 1020 h 1648"/>
              <a:gd name="T68" fmla="*/ 1136 w 1648"/>
              <a:gd name="T69" fmla="*/ 893 h 1648"/>
              <a:gd name="T70" fmla="*/ 893 w 1648"/>
              <a:gd name="T71" fmla="*/ 1136 h 1648"/>
              <a:gd name="T72" fmla="*/ 751 w 1648"/>
              <a:gd name="T73" fmla="*/ 1200 h 1648"/>
              <a:gd name="T74" fmla="*/ 618 w 1648"/>
              <a:gd name="T75" fmla="*/ 1270 h 1648"/>
              <a:gd name="T76" fmla="*/ 751 w 1648"/>
              <a:gd name="T77" fmla="*/ 1341 h 1648"/>
              <a:gd name="T78" fmla="*/ 893 w 1648"/>
              <a:gd name="T79" fmla="*/ 1404 h 1648"/>
              <a:gd name="T80" fmla="*/ 1648 w 1648"/>
              <a:gd name="T81" fmla="*/ 1648 h 1648"/>
              <a:gd name="T82" fmla="*/ 1404 w 1648"/>
              <a:gd name="T83" fmla="*/ 893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48" h="1648">
                <a:moveTo>
                  <a:pt x="893" y="0"/>
                </a:moveTo>
                <a:cubicBezTo>
                  <a:pt x="1648" y="0"/>
                  <a:pt x="1648" y="0"/>
                  <a:pt x="1648" y="0"/>
                </a:cubicBezTo>
                <a:cubicBezTo>
                  <a:pt x="1648" y="824"/>
                  <a:pt x="1648" y="824"/>
                  <a:pt x="1648" y="824"/>
                </a:cubicBezTo>
                <a:cubicBezTo>
                  <a:pt x="1404" y="824"/>
                  <a:pt x="1404" y="824"/>
                  <a:pt x="1404" y="824"/>
                </a:cubicBezTo>
                <a:cubicBezTo>
                  <a:pt x="1340" y="824"/>
                  <a:pt x="1311" y="863"/>
                  <a:pt x="1311" y="900"/>
                </a:cubicBezTo>
                <a:cubicBezTo>
                  <a:pt x="1311" y="923"/>
                  <a:pt x="1322" y="946"/>
                  <a:pt x="1341" y="966"/>
                </a:cubicBezTo>
                <a:cubicBezTo>
                  <a:pt x="1361" y="985"/>
                  <a:pt x="1373" y="992"/>
                  <a:pt x="1373" y="1020"/>
                </a:cubicBezTo>
                <a:cubicBezTo>
                  <a:pt x="1373" y="1052"/>
                  <a:pt x="1337" y="1099"/>
                  <a:pt x="1270" y="1099"/>
                </a:cubicBezTo>
                <a:cubicBezTo>
                  <a:pt x="1204" y="1099"/>
                  <a:pt x="1167" y="1052"/>
                  <a:pt x="1167" y="1020"/>
                </a:cubicBezTo>
                <a:cubicBezTo>
                  <a:pt x="1167" y="992"/>
                  <a:pt x="1179" y="985"/>
                  <a:pt x="1200" y="966"/>
                </a:cubicBezTo>
                <a:cubicBezTo>
                  <a:pt x="1219" y="946"/>
                  <a:pt x="1230" y="923"/>
                  <a:pt x="1230" y="900"/>
                </a:cubicBezTo>
                <a:cubicBezTo>
                  <a:pt x="1230" y="863"/>
                  <a:pt x="1200" y="824"/>
                  <a:pt x="1136" y="824"/>
                </a:cubicBezTo>
                <a:cubicBezTo>
                  <a:pt x="893" y="824"/>
                  <a:pt x="893" y="824"/>
                  <a:pt x="893" y="824"/>
                </a:cubicBezTo>
                <a:cubicBezTo>
                  <a:pt x="893" y="512"/>
                  <a:pt x="893" y="512"/>
                  <a:pt x="893" y="512"/>
                </a:cubicBezTo>
                <a:cubicBezTo>
                  <a:pt x="893" y="475"/>
                  <a:pt x="902" y="481"/>
                  <a:pt x="924" y="504"/>
                </a:cubicBezTo>
                <a:cubicBezTo>
                  <a:pt x="941" y="522"/>
                  <a:pt x="966" y="549"/>
                  <a:pt x="1020" y="549"/>
                </a:cubicBezTo>
                <a:cubicBezTo>
                  <a:pt x="1091" y="549"/>
                  <a:pt x="1167" y="480"/>
                  <a:pt x="1167" y="378"/>
                </a:cubicBezTo>
                <a:cubicBezTo>
                  <a:pt x="1167" y="275"/>
                  <a:pt x="1091" y="206"/>
                  <a:pt x="1020" y="206"/>
                </a:cubicBezTo>
                <a:cubicBezTo>
                  <a:pt x="966" y="206"/>
                  <a:pt x="941" y="233"/>
                  <a:pt x="924" y="251"/>
                </a:cubicBezTo>
                <a:cubicBezTo>
                  <a:pt x="902" y="274"/>
                  <a:pt x="893" y="280"/>
                  <a:pt x="893" y="244"/>
                </a:cubicBezTo>
                <a:cubicBezTo>
                  <a:pt x="893" y="0"/>
                  <a:pt x="893" y="0"/>
                  <a:pt x="893" y="0"/>
                </a:cubicBezTo>
                <a:close/>
                <a:moveTo>
                  <a:pt x="312" y="824"/>
                </a:moveTo>
                <a:cubicBezTo>
                  <a:pt x="349" y="824"/>
                  <a:pt x="343" y="815"/>
                  <a:pt x="320" y="793"/>
                </a:cubicBezTo>
                <a:cubicBezTo>
                  <a:pt x="302" y="776"/>
                  <a:pt x="275" y="751"/>
                  <a:pt x="275" y="697"/>
                </a:cubicBezTo>
                <a:cubicBezTo>
                  <a:pt x="275" y="626"/>
                  <a:pt x="344" y="549"/>
                  <a:pt x="446" y="549"/>
                </a:cubicBezTo>
                <a:cubicBezTo>
                  <a:pt x="549" y="549"/>
                  <a:pt x="618" y="626"/>
                  <a:pt x="618" y="697"/>
                </a:cubicBezTo>
                <a:cubicBezTo>
                  <a:pt x="618" y="751"/>
                  <a:pt x="591" y="776"/>
                  <a:pt x="573" y="793"/>
                </a:cubicBezTo>
                <a:cubicBezTo>
                  <a:pt x="550" y="814"/>
                  <a:pt x="543" y="824"/>
                  <a:pt x="580" y="824"/>
                </a:cubicBezTo>
                <a:cubicBezTo>
                  <a:pt x="824" y="824"/>
                  <a:pt x="824" y="824"/>
                  <a:pt x="824" y="824"/>
                </a:cubicBezTo>
                <a:cubicBezTo>
                  <a:pt x="824" y="512"/>
                  <a:pt x="824" y="512"/>
                  <a:pt x="824" y="512"/>
                </a:cubicBezTo>
                <a:cubicBezTo>
                  <a:pt x="824" y="448"/>
                  <a:pt x="863" y="418"/>
                  <a:pt x="900" y="418"/>
                </a:cubicBezTo>
                <a:cubicBezTo>
                  <a:pt x="923" y="418"/>
                  <a:pt x="946" y="429"/>
                  <a:pt x="966" y="449"/>
                </a:cubicBezTo>
                <a:cubicBezTo>
                  <a:pt x="985" y="469"/>
                  <a:pt x="992" y="481"/>
                  <a:pt x="1020" y="481"/>
                </a:cubicBezTo>
                <a:cubicBezTo>
                  <a:pt x="1052" y="481"/>
                  <a:pt x="1099" y="444"/>
                  <a:pt x="1099" y="378"/>
                </a:cubicBezTo>
                <a:cubicBezTo>
                  <a:pt x="1099" y="311"/>
                  <a:pt x="1052" y="275"/>
                  <a:pt x="1020" y="275"/>
                </a:cubicBezTo>
                <a:cubicBezTo>
                  <a:pt x="992" y="275"/>
                  <a:pt x="985" y="287"/>
                  <a:pt x="966" y="307"/>
                </a:cubicBezTo>
                <a:cubicBezTo>
                  <a:pt x="946" y="326"/>
                  <a:pt x="923" y="337"/>
                  <a:pt x="900" y="337"/>
                </a:cubicBezTo>
                <a:cubicBezTo>
                  <a:pt x="863" y="337"/>
                  <a:pt x="824" y="308"/>
                  <a:pt x="824" y="244"/>
                </a:cubicBezTo>
                <a:cubicBezTo>
                  <a:pt x="824" y="0"/>
                  <a:pt x="824" y="0"/>
                  <a:pt x="82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24"/>
                  <a:pt x="0" y="824"/>
                  <a:pt x="0" y="824"/>
                </a:cubicBezTo>
                <a:lnTo>
                  <a:pt x="312" y="824"/>
                </a:lnTo>
                <a:close/>
                <a:moveTo>
                  <a:pt x="824" y="1404"/>
                </a:moveTo>
                <a:cubicBezTo>
                  <a:pt x="824" y="1368"/>
                  <a:pt x="815" y="1374"/>
                  <a:pt x="793" y="1397"/>
                </a:cubicBezTo>
                <a:cubicBezTo>
                  <a:pt x="776" y="1415"/>
                  <a:pt x="751" y="1442"/>
                  <a:pt x="697" y="1442"/>
                </a:cubicBezTo>
                <a:cubicBezTo>
                  <a:pt x="626" y="1442"/>
                  <a:pt x="549" y="1373"/>
                  <a:pt x="549" y="1270"/>
                </a:cubicBezTo>
                <a:cubicBezTo>
                  <a:pt x="549" y="1168"/>
                  <a:pt x="626" y="1099"/>
                  <a:pt x="697" y="1099"/>
                </a:cubicBezTo>
                <a:cubicBezTo>
                  <a:pt x="751" y="1099"/>
                  <a:pt x="776" y="1126"/>
                  <a:pt x="793" y="1144"/>
                </a:cubicBezTo>
                <a:cubicBezTo>
                  <a:pt x="815" y="1167"/>
                  <a:pt x="824" y="1173"/>
                  <a:pt x="824" y="1136"/>
                </a:cubicBezTo>
                <a:cubicBezTo>
                  <a:pt x="824" y="893"/>
                  <a:pt x="824" y="893"/>
                  <a:pt x="824" y="893"/>
                </a:cubicBezTo>
                <a:cubicBezTo>
                  <a:pt x="580" y="893"/>
                  <a:pt x="580" y="893"/>
                  <a:pt x="580" y="893"/>
                </a:cubicBezTo>
                <a:cubicBezTo>
                  <a:pt x="516" y="893"/>
                  <a:pt x="487" y="853"/>
                  <a:pt x="487" y="816"/>
                </a:cubicBezTo>
                <a:cubicBezTo>
                  <a:pt x="487" y="794"/>
                  <a:pt x="498" y="770"/>
                  <a:pt x="517" y="751"/>
                </a:cubicBezTo>
                <a:cubicBezTo>
                  <a:pt x="537" y="732"/>
                  <a:pt x="549" y="724"/>
                  <a:pt x="549" y="697"/>
                </a:cubicBezTo>
                <a:cubicBezTo>
                  <a:pt x="549" y="665"/>
                  <a:pt x="513" y="618"/>
                  <a:pt x="446" y="618"/>
                </a:cubicBezTo>
                <a:cubicBezTo>
                  <a:pt x="380" y="618"/>
                  <a:pt x="343" y="665"/>
                  <a:pt x="343" y="697"/>
                </a:cubicBezTo>
                <a:cubicBezTo>
                  <a:pt x="343" y="724"/>
                  <a:pt x="355" y="732"/>
                  <a:pt x="376" y="751"/>
                </a:cubicBezTo>
                <a:cubicBezTo>
                  <a:pt x="395" y="770"/>
                  <a:pt x="406" y="794"/>
                  <a:pt x="406" y="816"/>
                </a:cubicBezTo>
                <a:cubicBezTo>
                  <a:pt x="406" y="853"/>
                  <a:pt x="376" y="893"/>
                  <a:pt x="312" y="893"/>
                </a:cubicBezTo>
                <a:cubicBezTo>
                  <a:pt x="0" y="893"/>
                  <a:pt x="0" y="893"/>
                  <a:pt x="0" y="893"/>
                </a:cubicBezTo>
                <a:cubicBezTo>
                  <a:pt x="0" y="1648"/>
                  <a:pt x="0" y="1648"/>
                  <a:pt x="0" y="1648"/>
                </a:cubicBezTo>
                <a:cubicBezTo>
                  <a:pt x="824" y="1648"/>
                  <a:pt x="824" y="1648"/>
                  <a:pt x="824" y="1648"/>
                </a:cubicBezTo>
                <a:lnTo>
                  <a:pt x="824" y="1404"/>
                </a:lnTo>
                <a:close/>
                <a:moveTo>
                  <a:pt x="1404" y="893"/>
                </a:moveTo>
                <a:cubicBezTo>
                  <a:pt x="1368" y="893"/>
                  <a:pt x="1374" y="902"/>
                  <a:pt x="1397" y="924"/>
                </a:cubicBezTo>
                <a:cubicBezTo>
                  <a:pt x="1415" y="941"/>
                  <a:pt x="1442" y="966"/>
                  <a:pt x="1442" y="1020"/>
                </a:cubicBezTo>
                <a:cubicBezTo>
                  <a:pt x="1442" y="1091"/>
                  <a:pt x="1373" y="1167"/>
                  <a:pt x="1270" y="1167"/>
                </a:cubicBezTo>
                <a:cubicBezTo>
                  <a:pt x="1168" y="1167"/>
                  <a:pt x="1099" y="1091"/>
                  <a:pt x="1099" y="1020"/>
                </a:cubicBezTo>
                <a:cubicBezTo>
                  <a:pt x="1099" y="966"/>
                  <a:pt x="1126" y="941"/>
                  <a:pt x="1144" y="924"/>
                </a:cubicBezTo>
                <a:cubicBezTo>
                  <a:pt x="1167" y="902"/>
                  <a:pt x="1173" y="893"/>
                  <a:pt x="1136" y="893"/>
                </a:cubicBezTo>
                <a:cubicBezTo>
                  <a:pt x="893" y="893"/>
                  <a:pt x="893" y="893"/>
                  <a:pt x="893" y="893"/>
                </a:cubicBezTo>
                <a:cubicBezTo>
                  <a:pt x="893" y="1136"/>
                  <a:pt x="893" y="1136"/>
                  <a:pt x="893" y="1136"/>
                </a:cubicBezTo>
                <a:cubicBezTo>
                  <a:pt x="893" y="1200"/>
                  <a:pt x="853" y="1230"/>
                  <a:pt x="816" y="1230"/>
                </a:cubicBezTo>
                <a:cubicBezTo>
                  <a:pt x="794" y="1230"/>
                  <a:pt x="770" y="1219"/>
                  <a:pt x="751" y="1200"/>
                </a:cubicBezTo>
                <a:cubicBezTo>
                  <a:pt x="732" y="1179"/>
                  <a:pt x="724" y="1167"/>
                  <a:pt x="697" y="1167"/>
                </a:cubicBezTo>
                <a:cubicBezTo>
                  <a:pt x="665" y="1167"/>
                  <a:pt x="618" y="1204"/>
                  <a:pt x="618" y="1270"/>
                </a:cubicBezTo>
                <a:cubicBezTo>
                  <a:pt x="618" y="1337"/>
                  <a:pt x="665" y="1373"/>
                  <a:pt x="697" y="1373"/>
                </a:cubicBezTo>
                <a:cubicBezTo>
                  <a:pt x="724" y="1373"/>
                  <a:pt x="732" y="1361"/>
                  <a:pt x="751" y="1341"/>
                </a:cubicBezTo>
                <a:cubicBezTo>
                  <a:pt x="770" y="1322"/>
                  <a:pt x="794" y="1311"/>
                  <a:pt x="816" y="1311"/>
                </a:cubicBezTo>
                <a:cubicBezTo>
                  <a:pt x="853" y="1311"/>
                  <a:pt x="893" y="1340"/>
                  <a:pt x="893" y="1404"/>
                </a:cubicBezTo>
                <a:cubicBezTo>
                  <a:pt x="893" y="1648"/>
                  <a:pt x="893" y="1648"/>
                  <a:pt x="893" y="1648"/>
                </a:cubicBezTo>
                <a:cubicBezTo>
                  <a:pt x="1648" y="1648"/>
                  <a:pt x="1648" y="1648"/>
                  <a:pt x="1648" y="1648"/>
                </a:cubicBezTo>
                <a:cubicBezTo>
                  <a:pt x="1648" y="893"/>
                  <a:pt x="1648" y="893"/>
                  <a:pt x="1648" y="893"/>
                </a:cubicBezTo>
                <a:lnTo>
                  <a:pt x="1404" y="893"/>
                </a:lnTo>
                <a:close/>
              </a:path>
            </a:pathLst>
          </a:custGeom>
          <a:solidFill>
            <a:srgbClr val="D092A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C000-942F-463A-8EC5-40345FAF3BAA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22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2"/>
          <p:cNvSpPr txBox="1">
            <a:spLocks/>
          </p:cNvSpPr>
          <p:nvPr/>
        </p:nvSpPr>
        <p:spPr>
          <a:xfrm>
            <a:off x="1358900" y="266700"/>
            <a:ext cx="6666813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융합으로부터 얻는 것</a:t>
            </a:r>
            <a:endParaRPr lang="en-US" altLang="ko-KR" sz="36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Open Sans" panose="020B0606030504020204" pitchFamily="34" charset="0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690444" y="4561310"/>
            <a:ext cx="9257642" cy="1091795"/>
            <a:chOff x="1690444" y="4193170"/>
            <a:chExt cx="9257642" cy="1091795"/>
          </a:xfrm>
        </p:grpSpPr>
        <p:sp>
          <p:nvSpPr>
            <p:cNvPr id="11" name="TextBox 10"/>
            <p:cNvSpPr txBox="1"/>
            <p:nvPr/>
          </p:nvSpPr>
          <p:spPr>
            <a:xfrm>
              <a:off x="2538675" y="4546301"/>
              <a:ext cx="840941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우주</a:t>
              </a: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, </a:t>
              </a: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인간</a:t>
              </a: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, </a:t>
              </a: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창의성 등  가치 있는 것들은 본질적으로 복합적</a:t>
              </a: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/</a:t>
              </a: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융합적</a:t>
              </a:r>
            </a:p>
            <a:p>
              <a:pPr algn="just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융합에 대한 이해는 이들 가치에 대한 이해에 도움이 됨</a:t>
              </a:r>
              <a:endParaRPr lang="bg-BG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 Light" panose="020B0306030504020204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538675" y="4266209"/>
              <a:ext cx="298710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b="1" dirty="0">
                  <a:latin typeface="+mn-ea"/>
                  <a:cs typeface="Open Sans Light" panose="020B0306030504020204" pitchFamily="34" charset="0"/>
                </a:rPr>
                <a:t>보다 나은 이해</a:t>
              </a:r>
              <a:endParaRPr lang="bg-BG" altLang="ko-KR" sz="1600" b="1" dirty="0">
                <a:latin typeface="+mn-ea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0444" y="4193170"/>
              <a:ext cx="484632" cy="484632"/>
            </a:xfrm>
            <a:prstGeom prst="rect">
              <a:avLst/>
            </a:prstGeom>
          </p:spPr>
        </p:pic>
      </p:grpSp>
      <p:grpSp>
        <p:nvGrpSpPr>
          <p:cNvPr id="26" name="그룹 25"/>
          <p:cNvGrpSpPr/>
          <p:nvPr/>
        </p:nvGrpSpPr>
        <p:grpSpPr>
          <a:xfrm>
            <a:off x="1690444" y="5802631"/>
            <a:ext cx="8596556" cy="743307"/>
            <a:chOff x="1690444" y="5489384"/>
            <a:chExt cx="8596556" cy="743307"/>
          </a:xfrm>
        </p:grpSpPr>
        <p:sp>
          <p:nvSpPr>
            <p:cNvPr id="14" name="Rectangle 5"/>
            <p:cNvSpPr/>
            <p:nvPr/>
          </p:nvSpPr>
          <p:spPr>
            <a:xfrm>
              <a:off x="2538675" y="5562423"/>
              <a:ext cx="298710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b="1" dirty="0">
                  <a:latin typeface="+mn-ea"/>
                  <a:cs typeface="Open Sans Light" panose="020B0306030504020204" pitchFamily="34" charset="0"/>
                </a:rPr>
                <a:t>지능적 기계 보다 우월한 능력</a:t>
              </a:r>
              <a:endParaRPr lang="bg-BG" altLang="ko-KR" sz="1600" b="1" dirty="0">
                <a:latin typeface="+mn-ea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538675" y="5858806"/>
              <a:ext cx="7748325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융합능력은 아직까지는 강력한 자연지능적 존재만 가지는 능력</a:t>
              </a:r>
              <a:endParaRPr lang="bg-BG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 Light" panose="020B0306030504020204" pitchFamily="34" charset="0"/>
              </a:endParaRPr>
            </a:p>
          </p:txBody>
        </p:sp>
        <p:pic>
          <p:nvPicPr>
            <p:cNvPr id="10" name="Picture 8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0444" y="5489384"/>
              <a:ext cx="484632" cy="484632"/>
            </a:xfrm>
            <a:prstGeom prst="rect">
              <a:avLst/>
            </a:prstGeom>
          </p:spPr>
        </p:pic>
      </p:grpSp>
      <p:grpSp>
        <p:nvGrpSpPr>
          <p:cNvPr id="23" name="그룹 22"/>
          <p:cNvGrpSpPr/>
          <p:nvPr/>
        </p:nvGrpSpPr>
        <p:grpSpPr>
          <a:xfrm>
            <a:off x="1690444" y="1239491"/>
            <a:ext cx="10028976" cy="1753549"/>
            <a:chOff x="1690444" y="1569028"/>
            <a:chExt cx="9273903" cy="1753549"/>
          </a:xfrm>
        </p:grpSpPr>
        <p:pic>
          <p:nvPicPr>
            <p:cNvPr id="12" name="Picture 4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0444" y="1569028"/>
              <a:ext cx="482895" cy="482895"/>
            </a:xfrm>
            <a:prstGeom prst="rect">
              <a:avLst/>
            </a:prstGeom>
          </p:spPr>
        </p:pic>
        <p:sp>
          <p:nvSpPr>
            <p:cNvPr id="13" name="Rectangle 5"/>
            <p:cNvSpPr/>
            <p:nvPr/>
          </p:nvSpPr>
          <p:spPr>
            <a:xfrm>
              <a:off x="2554937" y="1641199"/>
              <a:ext cx="298710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b="1" dirty="0">
                  <a:latin typeface="+mn-ea"/>
                  <a:cs typeface="Open Sans Light" panose="020B0306030504020204" pitchFamily="34" charset="0"/>
                </a:rPr>
                <a:t>창의성</a:t>
              </a:r>
              <a:endParaRPr lang="bg-BG" altLang="ko-KR" sz="1600" b="1" dirty="0">
                <a:latin typeface="+mn-ea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554936" y="1937582"/>
              <a:ext cx="840941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융합은 창의성 발휘에 있어서 잘 알려진 방법론</a:t>
              </a:r>
            </a:p>
            <a:p>
              <a:pPr algn="just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뇌의 서로 </a:t>
              </a:r>
              <a:r>
                <a:rPr lang="ko-KR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다른</a:t>
              </a:r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(</a:t>
              </a:r>
              <a:r>
                <a:rPr lang="ko-KR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멀리 떨어진</a:t>
              </a:r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, </a:t>
              </a:r>
              <a:r>
                <a:rPr lang="ko-KR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같은 일을 담당하는 영역이 아닌</a:t>
              </a:r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)</a:t>
              </a:r>
              <a:r>
                <a:rPr lang="ko-KR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 </a:t>
              </a: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영역이 같이 활성화 될 때 창의성이 </a:t>
              </a:r>
              <a:r>
                <a:rPr lang="ko-KR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발휘됨</a:t>
              </a:r>
              <a:endPara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 Light" panose="020B0306030504020204" pitchFamily="34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 </a:t>
              </a:r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 (functional</a:t>
              </a:r>
              <a:r>
                <a:rPr lang="ko-KR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 </a:t>
              </a:r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MRI)</a:t>
              </a:r>
            </a:p>
            <a:p>
              <a:pPr algn="just"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창의성은</a:t>
              </a:r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, </a:t>
              </a:r>
              <a:r>
                <a:rPr lang="ko-KR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무에서</a:t>
              </a:r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 </a:t>
              </a:r>
              <a:r>
                <a:rPr lang="ko-KR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유의 탄생이 아닌 생산적인 </a:t>
              </a:r>
              <a:r>
                <a:rPr lang="ko-KR" altLang="en-US" sz="14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재배열임</a:t>
              </a:r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(</a:t>
              </a:r>
              <a:r>
                <a:rPr lang="ko-KR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융합과 유사함</a:t>
              </a:r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)</a:t>
              </a:r>
              <a:endParaRPr lang="bg-BG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 Light" panose="020B0306030504020204" pitchFamily="34" charset="0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687566" y="3104845"/>
            <a:ext cx="6878431" cy="1431251"/>
            <a:chOff x="1690444" y="2880665"/>
            <a:chExt cx="6878431" cy="1431251"/>
          </a:xfrm>
        </p:grpSpPr>
        <p:pic>
          <p:nvPicPr>
            <p:cNvPr id="17" name="Picture 6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0444" y="2880665"/>
              <a:ext cx="484632" cy="484632"/>
            </a:xfrm>
            <a:prstGeom prst="rect">
              <a:avLst/>
            </a:prstGeom>
          </p:spPr>
        </p:pic>
        <p:sp>
          <p:nvSpPr>
            <p:cNvPr id="19" name="Rectangle 5"/>
            <p:cNvSpPr/>
            <p:nvPr/>
          </p:nvSpPr>
          <p:spPr>
            <a:xfrm>
              <a:off x="2556674" y="2953704"/>
              <a:ext cx="298710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b="1" dirty="0">
                  <a:latin typeface="+mn-ea"/>
                  <a:cs typeface="Open Sans Light" panose="020B0306030504020204" pitchFamily="34" charset="0"/>
                </a:rPr>
                <a:t>혁신</a:t>
              </a:r>
              <a:endParaRPr lang="bg-BG" altLang="ko-KR" sz="1600" b="1" dirty="0">
                <a:latin typeface="+mn-ea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556674" y="3250087"/>
              <a:ext cx="6012201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효율적이거나 시간</a:t>
              </a: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/</a:t>
              </a: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비용을 줄이는 혁신이 가능함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Think Different (Humanity + </a:t>
              </a:r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Technology </a:t>
              </a:r>
              <a:r>
                <a:rPr lang="ko-KR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융합</a:t>
              </a:r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)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 </a:t>
              </a:r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  : MP3(</a:t>
              </a:r>
              <a:r>
                <a:rPr lang="ko-KR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아이팟</a:t>
              </a:r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), PDA(</a:t>
              </a:r>
              <a:r>
                <a:rPr lang="ko-KR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아이폰</a:t>
              </a:r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), </a:t>
              </a:r>
              <a:r>
                <a:rPr lang="ko-KR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싸이월드</a:t>
              </a:r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(</a:t>
              </a:r>
              <a:r>
                <a:rPr lang="ko-KR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페이스북</a:t>
              </a:r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)</a:t>
              </a:r>
              <a:endParaRPr lang="bg-BG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 Light" panose="020B0306030504020204" pitchFamily="34" charset="0"/>
              </a:endParaRPr>
            </a:p>
          </p:txBody>
        </p:sp>
      </p:grp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C000-942F-463A-8EC5-40345FAF3BAA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99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그룹 106"/>
          <p:cNvGrpSpPr/>
          <p:nvPr/>
        </p:nvGrpSpPr>
        <p:grpSpPr>
          <a:xfrm>
            <a:off x="1710567" y="1801826"/>
            <a:ext cx="2565982" cy="4048952"/>
            <a:chOff x="1480668" y="1599379"/>
            <a:chExt cx="2822580" cy="4453847"/>
          </a:xfrm>
        </p:grpSpPr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2192027" y="5553275"/>
              <a:ext cx="1368438" cy="234263"/>
            </a:xfrm>
            <a:custGeom>
              <a:avLst/>
              <a:gdLst/>
              <a:ahLst/>
              <a:cxnLst>
                <a:cxn ang="0">
                  <a:pos x="958" y="82"/>
                </a:cxn>
                <a:cxn ang="0">
                  <a:pos x="958" y="82"/>
                </a:cxn>
                <a:cxn ang="0">
                  <a:pos x="956" y="98"/>
                </a:cxn>
                <a:cxn ang="0">
                  <a:pos x="950" y="114"/>
                </a:cxn>
                <a:cxn ang="0">
                  <a:pos x="940" y="128"/>
                </a:cxn>
                <a:cxn ang="0">
                  <a:pos x="928" y="140"/>
                </a:cxn>
                <a:cxn ang="0">
                  <a:pos x="912" y="150"/>
                </a:cxn>
                <a:cxn ang="0">
                  <a:pos x="894" y="158"/>
                </a:cxn>
                <a:cxn ang="0">
                  <a:pos x="874" y="162"/>
                </a:cxn>
                <a:cxn ang="0">
                  <a:pos x="854" y="164"/>
                </a:cxn>
                <a:cxn ang="0">
                  <a:pos x="104" y="164"/>
                </a:cxn>
                <a:cxn ang="0">
                  <a:pos x="104" y="164"/>
                </a:cxn>
                <a:cxn ang="0">
                  <a:pos x="84" y="162"/>
                </a:cxn>
                <a:cxn ang="0">
                  <a:pos x="64" y="158"/>
                </a:cxn>
                <a:cxn ang="0">
                  <a:pos x="46" y="150"/>
                </a:cxn>
                <a:cxn ang="0">
                  <a:pos x="30" y="140"/>
                </a:cxn>
                <a:cxn ang="0">
                  <a:pos x="18" y="128"/>
                </a:cxn>
                <a:cxn ang="0">
                  <a:pos x="8" y="114"/>
                </a:cxn>
                <a:cxn ang="0">
                  <a:pos x="2" y="98"/>
                </a:cxn>
                <a:cxn ang="0">
                  <a:pos x="0" y="82"/>
                </a:cxn>
                <a:cxn ang="0">
                  <a:pos x="0" y="82"/>
                </a:cxn>
                <a:cxn ang="0">
                  <a:pos x="0" y="82"/>
                </a:cxn>
                <a:cxn ang="0">
                  <a:pos x="2" y="66"/>
                </a:cxn>
                <a:cxn ang="0">
                  <a:pos x="8" y="50"/>
                </a:cxn>
                <a:cxn ang="0">
                  <a:pos x="18" y="36"/>
                </a:cxn>
                <a:cxn ang="0">
                  <a:pos x="30" y="24"/>
                </a:cxn>
                <a:cxn ang="0">
                  <a:pos x="46" y="14"/>
                </a:cxn>
                <a:cxn ang="0">
                  <a:pos x="64" y="6"/>
                </a:cxn>
                <a:cxn ang="0">
                  <a:pos x="84" y="2"/>
                </a:cxn>
                <a:cxn ang="0">
                  <a:pos x="104" y="0"/>
                </a:cxn>
                <a:cxn ang="0">
                  <a:pos x="854" y="0"/>
                </a:cxn>
                <a:cxn ang="0">
                  <a:pos x="854" y="0"/>
                </a:cxn>
                <a:cxn ang="0">
                  <a:pos x="874" y="2"/>
                </a:cxn>
                <a:cxn ang="0">
                  <a:pos x="894" y="6"/>
                </a:cxn>
                <a:cxn ang="0">
                  <a:pos x="912" y="14"/>
                </a:cxn>
                <a:cxn ang="0">
                  <a:pos x="928" y="24"/>
                </a:cxn>
                <a:cxn ang="0">
                  <a:pos x="940" y="36"/>
                </a:cxn>
                <a:cxn ang="0">
                  <a:pos x="950" y="50"/>
                </a:cxn>
                <a:cxn ang="0">
                  <a:pos x="956" y="66"/>
                </a:cxn>
                <a:cxn ang="0">
                  <a:pos x="958" y="82"/>
                </a:cxn>
                <a:cxn ang="0">
                  <a:pos x="958" y="82"/>
                </a:cxn>
              </a:cxnLst>
              <a:rect l="0" t="0" r="r" b="b"/>
              <a:pathLst>
                <a:path w="958" h="164">
                  <a:moveTo>
                    <a:pt x="958" y="82"/>
                  </a:moveTo>
                  <a:lnTo>
                    <a:pt x="958" y="82"/>
                  </a:lnTo>
                  <a:lnTo>
                    <a:pt x="956" y="98"/>
                  </a:lnTo>
                  <a:lnTo>
                    <a:pt x="950" y="114"/>
                  </a:lnTo>
                  <a:lnTo>
                    <a:pt x="940" y="128"/>
                  </a:lnTo>
                  <a:lnTo>
                    <a:pt x="928" y="140"/>
                  </a:lnTo>
                  <a:lnTo>
                    <a:pt x="912" y="150"/>
                  </a:lnTo>
                  <a:lnTo>
                    <a:pt x="894" y="158"/>
                  </a:lnTo>
                  <a:lnTo>
                    <a:pt x="874" y="162"/>
                  </a:lnTo>
                  <a:lnTo>
                    <a:pt x="854" y="164"/>
                  </a:lnTo>
                  <a:lnTo>
                    <a:pt x="104" y="164"/>
                  </a:lnTo>
                  <a:lnTo>
                    <a:pt x="104" y="164"/>
                  </a:lnTo>
                  <a:lnTo>
                    <a:pt x="84" y="162"/>
                  </a:lnTo>
                  <a:lnTo>
                    <a:pt x="64" y="158"/>
                  </a:lnTo>
                  <a:lnTo>
                    <a:pt x="46" y="150"/>
                  </a:lnTo>
                  <a:lnTo>
                    <a:pt x="30" y="140"/>
                  </a:lnTo>
                  <a:lnTo>
                    <a:pt x="18" y="128"/>
                  </a:lnTo>
                  <a:lnTo>
                    <a:pt x="8" y="114"/>
                  </a:lnTo>
                  <a:lnTo>
                    <a:pt x="2" y="98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2" y="66"/>
                  </a:lnTo>
                  <a:lnTo>
                    <a:pt x="8" y="50"/>
                  </a:lnTo>
                  <a:lnTo>
                    <a:pt x="18" y="36"/>
                  </a:lnTo>
                  <a:lnTo>
                    <a:pt x="30" y="24"/>
                  </a:lnTo>
                  <a:lnTo>
                    <a:pt x="46" y="14"/>
                  </a:lnTo>
                  <a:lnTo>
                    <a:pt x="64" y="6"/>
                  </a:lnTo>
                  <a:lnTo>
                    <a:pt x="84" y="2"/>
                  </a:lnTo>
                  <a:lnTo>
                    <a:pt x="104" y="0"/>
                  </a:lnTo>
                  <a:lnTo>
                    <a:pt x="854" y="0"/>
                  </a:lnTo>
                  <a:lnTo>
                    <a:pt x="854" y="0"/>
                  </a:lnTo>
                  <a:lnTo>
                    <a:pt x="874" y="2"/>
                  </a:lnTo>
                  <a:lnTo>
                    <a:pt x="894" y="6"/>
                  </a:lnTo>
                  <a:lnTo>
                    <a:pt x="912" y="14"/>
                  </a:lnTo>
                  <a:lnTo>
                    <a:pt x="928" y="24"/>
                  </a:lnTo>
                  <a:lnTo>
                    <a:pt x="940" y="36"/>
                  </a:lnTo>
                  <a:lnTo>
                    <a:pt x="950" y="50"/>
                  </a:lnTo>
                  <a:lnTo>
                    <a:pt x="956" y="66"/>
                  </a:lnTo>
                  <a:lnTo>
                    <a:pt x="958" y="82"/>
                  </a:lnTo>
                  <a:lnTo>
                    <a:pt x="958" y="82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1" name="Freeform 6"/>
            <p:cNvSpPr>
              <a:spLocks/>
            </p:cNvSpPr>
            <p:nvPr/>
          </p:nvSpPr>
          <p:spPr bwMode="auto">
            <a:xfrm>
              <a:off x="2209168" y="5021899"/>
              <a:ext cx="1368438" cy="234263"/>
            </a:xfrm>
            <a:custGeom>
              <a:avLst/>
              <a:gdLst/>
              <a:ahLst/>
              <a:cxnLst>
                <a:cxn ang="0">
                  <a:pos x="958" y="82"/>
                </a:cxn>
                <a:cxn ang="0">
                  <a:pos x="958" y="82"/>
                </a:cxn>
                <a:cxn ang="0">
                  <a:pos x="956" y="98"/>
                </a:cxn>
                <a:cxn ang="0">
                  <a:pos x="950" y="114"/>
                </a:cxn>
                <a:cxn ang="0">
                  <a:pos x="940" y="128"/>
                </a:cxn>
                <a:cxn ang="0">
                  <a:pos x="926" y="140"/>
                </a:cxn>
                <a:cxn ang="0">
                  <a:pos x="912" y="150"/>
                </a:cxn>
                <a:cxn ang="0">
                  <a:pos x="894" y="156"/>
                </a:cxn>
                <a:cxn ang="0">
                  <a:pos x="874" y="162"/>
                </a:cxn>
                <a:cxn ang="0">
                  <a:pos x="852" y="164"/>
                </a:cxn>
                <a:cxn ang="0">
                  <a:pos x="104" y="164"/>
                </a:cxn>
                <a:cxn ang="0">
                  <a:pos x="104" y="164"/>
                </a:cxn>
                <a:cxn ang="0">
                  <a:pos x="84" y="162"/>
                </a:cxn>
                <a:cxn ang="0">
                  <a:pos x="64" y="156"/>
                </a:cxn>
                <a:cxn ang="0">
                  <a:pos x="46" y="150"/>
                </a:cxn>
                <a:cxn ang="0">
                  <a:pos x="30" y="140"/>
                </a:cxn>
                <a:cxn ang="0">
                  <a:pos x="18" y="128"/>
                </a:cxn>
                <a:cxn ang="0">
                  <a:pos x="8" y="114"/>
                </a:cxn>
                <a:cxn ang="0">
                  <a:pos x="2" y="98"/>
                </a:cxn>
                <a:cxn ang="0">
                  <a:pos x="0" y="82"/>
                </a:cxn>
                <a:cxn ang="0">
                  <a:pos x="0" y="82"/>
                </a:cxn>
                <a:cxn ang="0">
                  <a:pos x="0" y="82"/>
                </a:cxn>
                <a:cxn ang="0">
                  <a:pos x="2" y="64"/>
                </a:cxn>
                <a:cxn ang="0">
                  <a:pos x="8" y="50"/>
                </a:cxn>
                <a:cxn ang="0">
                  <a:pos x="18" y="36"/>
                </a:cxn>
                <a:cxn ang="0">
                  <a:pos x="30" y="24"/>
                </a:cxn>
                <a:cxn ang="0">
                  <a:pos x="46" y="14"/>
                </a:cxn>
                <a:cxn ang="0">
                  <a:pos x="64" y="6"/>
                </a:cxn>
                <a:cxn ang="0">
                  <a:pos x="84" y="0"/>
                </a:cxn>
                <a:cxn ang="0">
                  <a:pos x="104" y="0"/>
                </a:cxn>
                <a:cxn ang="0">
                  <a:pos x="852" y="0"/>
                </a:cxn>
                <a:cxn ang="0">
                  <a:pos x="852" y="0"/>
                </a:cxn>
                <a:cxn ang="0">
                  <a:pos x="874" y="0"/>
                </a:cxn>
                <a:cxn ang="0">
                  <a:pos x="894" y="6"/>
                </a:cxn>
                <a:cxn ang="0">
                  <a:pos x="912" y="14"/>
                </a:cxn>
                <a:cxn ang="0">
                  <a:pos x="926" y="24"/>
                </a:cxn>
                <a:cxn ang="0">
                  <a:pos x="940" y="36"/>
                </a:cxn>
                <a:cxn ang="0">
                  <a:pos x="950" y="50"/>
                </a:cxn>
                <a:cxn ang="0">
                  <a:pos x="956" y="64"/>
                </a:cxn>
                <a:cxn ang="0">
                  <a:pos x="958" y="82"/>
                </a:cxn>
                <a:cxn ang="0">
                  <a:pos x="958" y="82"/>
                </a:cxn>
              </a:cxnLst>
              <a:rect l="0" t="0" r="r" b="b"/>
              <a:pathLst>
                <a:path w="958" h="164">
                  <a:moveTo>
                    <a:pt x="958" y="82"/>
                  </a:moveTo>
                  <a:lnTo>
                    <a:pt x="958" y="82"/>
                  </a:lnTo>
                  <a:lnTo>
                    <a:pt x="956" y="98"/>
                  </a:lnTo>
                  <a:lnTo>
                    <a:pt x="950" y="114"/>
                  </a:lnTo>
                  <a:lnTo>
                    <a:pt x="940" y="128"/>
                  </a:lnTo>
                  <a:lnTo>
                    <a:pt x="926" y="140"/>
                  </a:lnTo>
                  <a:lnTo>
                    <a:pt x="912" y="150"/>
                  </a:lnTo>
                  <a:lnTo>
                    <a:pt x="894" y="156"/>
                  </a:lnTo>
                  <a:lnTo>
                    <a:pt x="874" y="162"/>
                  </a:lnTo>
                  <a:lnTo>
                    <a:pt x="852" y="164"/>
                  </a:lnTo>
                  <a:lnTo>
                    <a:pt x="104" y="164"/>
                  </a:lnTo>
                  <a:lnTo>
                    <a:pt x="104" y="164"/>
                  </a:lnTo>
                  <a:lnTo>
                    <a:pt x="84" y="162"/>
                  </a:lnTo>
                  <a:lnTo>
                    <a:pt x="64" y="156"/>
                  </a:lnTo>
                  <a:lnTo>
                    <a:pt x="46" y="150"/>
                  </a:lnTo>
                  <a:lnTo>
                    <a:pt x="30" y="140"/>
                  </a:lnTo>
                  <a:lnTo>
                    <a:pt x="18" y="128"/>
                  </a:lnTo>
                  <a:lnTo>
                    <a:pt x="8" y="114"/>
                  </a:lnTo>
                  <a:lnTo>
                    <a:pt x="2" y="98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2" y="64"/>
                  </a:lnTo>
                  <a:lnTo>
                    <a:pt x="8" y="50"/>
                  </a:lnTo>
                  <a:lnTo>
                    <a:pt x="18" y="36"/>
                  </a:lnTo>
                  <a:lnTo>
                    <a:pt x="30" y="24"/>
                  </a:lnTo>
                  <a:lnTo>
                    <a:pt x="46" y="14"/>
                  </a:lnTo>
                  <a:lnTo>
                    <a:pt x="64" y="6"/>
                  </a:lnTo>
                  <a:lnTo>
                    <a:pt x="84" y="0"/>
                  </a:lnTo>
                  <a:lnTo>
                    <a:pt x="104" y="0"/>
                  </a:lnTo>
                  <a:lnTo>
                    <a:pt x="852" y="0"/>
                  </a:lnTo>
                  <a:lnTo>
                    <a:pt x="852" y="0"/>
                  </a:lnTo>
                  <a:lnTo>
                    <a:pt x="874" y="0"/>
                  </a:lnTo>
                  <a:lnTo>
                    <a:pt x="894" y="6"/>
                  </a:lnTo>
                  <a:lnTo>
                    <a:pt x="912" y="14"/>
                  </a:lnTo>
                  <a:lnTo>
                    <a:pt x="926" y="24"/>
                  </a:lnTo>
                  <a:lnTo>
                    <a:pt x="940" y="36"/>
                  </a:lnTo>
                  <a:lnTo>
                    <a:pt x="950" y="50"/>
                  </a:lnTo>
                  <a:lnTo>
                    <a:pt x="956" y="64"/>
                  </a:lnTo>
                  <a:lnTo>
                    <a:pt x="958" y="82"/>
                  </a:lnTo>
                  <a:lnTo>
                    <a:pt x="958" y="82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2" name="Freeform 7"/>
            <p:cNvSpPr>
              <a:spLocks/>
            </p:cNvSpPr>
            <p:nvPr/>
          </p:nvSpPr>
          <p:spPr bwMode="auto">
            <a:xfrm>
              <a:off x="2209168" y="5287588"/>
              <a:ext cx="1368438" cy="234263"/>
            </a:xfrm>
            <a:custGeom>
              <a:avLst/>
              <a:gdLst/>
              <a:ahLst/>
              <a:cxnLst>
                <a:cxn ang="0">
                  <a:pos x="958" y="82"/>
                </a:cxn>
                <a:cxn ang="0">
                  <a:pos x="958" y="82"/>
                </a:cxn>
                <a:cxn ang="0">
                  <a:pos x="956" y="98"/>
                </a:cxn>
                <a:cxn ang="0">
                  <a:pos x="950" y="114"/>
                </a:cxn>
                <a:cxn ang="0">
                  <a:pos x="940" y="128"/>
                </a:cxn>
                <a:cxn ang="0">
                  <a:pos x="926" y="140"/>
                </a:cxn>
                <a:cxn ang="0">
                  <a:pos x="912" y="150"/>
                </a:cxn>
                <a:cxn ang="0">
                  <a:pos x="894" y="158"/>
                </a:cxn>
                <a:cxn ang="0">
                  <a:pos x="874" y="162"/>
                </a:cxn>
                <a:cxn ang="0">
                  <a:pos x="852" y="164"/>
                </a:cxn>
                <a:cxn ang="0">
                  <a:pos x="104" y="164"/>
                </a:cxn>
                <a:cxn ang="0">
                  <a:pos x="104" y="164"/>
                </a:cxn>
                <a:cxn ang="0">
                  <a:pos x="84" y="162"/>
                </a:cxn>
                <a:cxn ang="0">
                  <a:pos x="64" y="158"/>
                </a:cxn>
                <a:cxn ang="0">
                  <a:pos x="46" y="150"/>
                </a:cxn>
                <a:cxn ang="0">
                  <a:pos x="30" y="140"/>
                </a:cxn>
                <a:cxn ang="0">
                  <a:pos x="18" y="128"/>
                </a:cxn>
                <a:cxn ang="0">
                  <a:pos x="8" y="114"/>
                </a:cxn>
                <a:cxn ang="0">
                  <a:pos x="2" y="98"/>
                </a:cxn>
                <a:cxn ang="0">
                  <a:pos x="0" y="82"/>
                </a:cxn>
                <a:cxn ang="0">
                  <a:pos x="0" y="82"/>
                </a:cxn>
                <a:cxn ang="0">
                  <a:pos x="0" y="82"/>
                </a:cxn>
                <a:cxn ang="0">
                  <a:pos x="2" y="66"/>
                </a:cxn>
                <a:cxn ang="0">
                  <a:pos x="8" y="50"/>
                </a:cxn>
                <a:cxn ang="0">
                  <a:pos x="18" y="36"/>
                </a:cxn>
                <a:cxn ang="0">
                  <a:pos x="30" y="24"/>
                </a:cxn>
                <a:cxn ang="0">
                  <a:pos x="46" y="14"/>
                </a:cxn>
                <a:cxn ang="0">
                  <a:pos x="64" y="6"/>
                </a:cxn>
                <a:cxn ang="0">
                  <a:pos x="84" y="2"/>
                </a:cxn>
                <a:cxn ang="0">
                  <a:pos x="104" y="0"/>
                </a:cxn>
                <a:cxn ang="0">
                  <a:pos x="852" y="0"/>
                </a:cxn>
                <a:cxn ang="0">
                  <a:pos x="852" y="0"/>
                </a:cxn>
                <a:cxn ang="0">
                  <a:pos x="874" y="2"/>
                </a:cxn>
                <a:cxn ang="0">
                  <a:pos x="894" y="6"/>
                </a:cxn>
                <a:cxn ang="0">
                  <a:pos x="912" y="14"/>
                </a:cxn>
                <a:cxn ang="0">
                  <a:pos x="926" y="24"/>
                </a:cxn>
                <a:cxn ang="0">
                  <a:pos x="940" y="36"/>
                </a:cxn>
                <a:cxn ang="0">
                  <a:pos x="950" y="50"/>
                </a:cxn>
                <a:cxn ang="0">
                  <a:pos x="956" y="66"/>
                </a:cxn>
                <a:cxn ang="0">
                  <a:pos x="958" y="82"/>
                </a:cxn>
                <a:cxn ang="0">
                  <a:pos x="958" y="82"/>
                </a:cxn>
              </a:cxnLst>
              <a:rect l="0" t="0" r="r" b="b"/>
              <a:pathLst>
                <a:path w="958" h="164">
                  <a:moveTo>
                    <a:pt x="958" y="82"/>
                  </a:moveTo>
                  <a:lnTo>
                    <a:pt x="958" y="82"/>
                  </a:lnTo>
                  <a:lnTo>
                    <a:pt x="956" y="98"/>
                  </a:lnTo>
                  <a:lnTo>
                    <a:pt x="950" y="114"/>
                  </a:lnTo>
                  <a:lnTo>
                    <a:pt x="940" y="128"/>
                  </a:lnTo>
                  <a:lnTo>
                    <a:pt x="926" y="140"/>
                  </a:lnTo>
                  <a:lnTo>
                    <a:pt x="912" y="150"/>
                  </a:lnTo>
                  <a:lnTo>
                    <a:pt x="894" y="158"/>
                  </a:lnTo>
                  <a:lnTo>
                    <a:pt x="874" y="162"/>
                  </a:lnTo>
                  <a:lnTo>
                    <a:pt x="852" y="164"/>
                  </a:lnTo>
                  <a:lnTo>
                    <a:pt x="104" y="164"/>
                  </a:lnTo>
                  <a:lnTo>
                    <a:pt x="104" y="164"/>
                  </a:lnTo>
                  <a:lnTo>
                    <a:pt x="84" y="162"/>
                  </a:lnTo>
                  <a:lnTo>
                    <a:pt x="64" y="158"/>
                  </a:lnTo>
                  <a:lnTo>
                    <a:pt x="46" y="150"/>
                  </a:lnTo>
                  <a:lnTo>
                    <a:pt x="30" y="140"/>
                  </a:lnTo>
                  <a:lnTo>
                    <a:pt x="18" y="128"/>
                  </a:lnTo>
                  <a:lnTo>
                    <a:pt x="8" y="114"/>
                  </a:lnTo>
                  <a:lnTo>
                    <a:pt x="2" y="98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2" y="66"/>
                  </a:lnTo>
                  <a:lnTo>
                    <a:pt x="8" y="50"/>
                  </a:lnTo>
                  <a:lnTo>
                    <a:pt x="18" y="36"/>
                  </a:lnTo>
                  <a:lnTo>
                    <a:pt x="30" y="24"/>
                  </a:lnTo>
                  <a:lnTo>
                    <a:pt x="46" y="14"/>
                  </a:lnTo>
                  <a:lnTo>
                    <a:pt x="64" y="6"/>
                  </a:lnTo>
                  <a:lnTo>
                    <a:pt x="84" y="2"/>
                  </a:lnTo>
                  <a:lnTo>
                    <a:pt x="104" y="0"/>
                  </a:lnTo>
                  <a:lnTo>
                    <a:pt x="852" y="0"/>
                  </a:lnTo>
                  <a:lnTo>
                    <a:pt x="852" y="0"/>
                  </a:lnTo>
                  <a:lnTo>
                    <a:pt x="874" y="2"/>
                  </a:lnTo>
                  <a:lnTo>
                    <a:pt x="894" y="6"/>
                  </a:lnTo>
                  <a:lnTo>
                    <a:pt x="912" y="14"/>
                  </a:lnTo>
                  <a:lnTo>
                    <a:pt x="926" y="24"/>
                  </a:lnTo>
                  <a:lnTo>
                    <a:pt x="940" y="36"/>
                  </a:lnTo>
                  <a:lnTo>
                    <a:pt x="950" y="50"/>
                  </a:lnTo>
                  <a:lnTo>
                    <a:pt x="956" y="66"/>
                  </a:lnTo>
                  <a:lnTo>
                    <a:pt x="958" y="82"/>
                  </a:lnTo>
                  <a:lnTo>
                    <a:pt x="958" y="82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3" name="Freeform 8"/>
            <p:cNvSpPr>
              <a:spLocks/>
            </p:cNvSpPr>
            <p:nvPr/>
          </p:nvSpPr>
          <p:spPr bwMode="auto">
            <a:xfrm>
              <a:off x="2503424" y="5818963"/>
              <a:ext cx="777066" cy="234263"/>
            </a:xfrm>
            <a:custGeom>
              <a:avLst/>
              <a:gdLst/>
              <a:ahLst/>
              <a:cxnLst>
                <a:cxn ang="0">
                  <a:pos x="544" y="0"/>
                </a:cxn>
                <a:cxn ang="0">
                  <a:pos x="544" y="0"/>
                </a:cxn>
                <a:cxn ang="0">
                  <a:pos x="544" y="18"/>
                </a:cxn>
                <a:cxn ang="0">
                  <a:pos x="538" y="34"/>
                </a:cxn>
                <a:cxn ang="0">
                  <a:pos x="532" y="50"/>
                </a:cxn>
                <a:cxn ang="0">
                  <a:pos x="524" y="64"/>
                </a:cxn>
                <a:cxn ang="0">
                  <a:pos x="512" y="78"/>
                </a:cxn>
                <a:cxn ang="0">
                  <a:pos x="498" y="92"/>
                </a:cxn>
                <a:cxn ang="0">
                  <a:pos x="482" y="104"/>
                </a:cxn>
                <a:cxn ang="0">
                  <a:pos x="464" y="116"/>
                </a:cxn>
                <a:cxn ang="0">
                  <a:pos x="446" y="126"/>
                </a:cxn>
                <a:cxn ang="0">
                  <a:pos x="424" y="136"/>
                </a:cxn>
                <a:cxn ang="0">
                  <a:pos x="402" y="144"/>
                </a:cxn>
                <a:cxn ang="0">
                  <a:pos x="378" y="152"/>
                </a:cxn>
                <a:cxn ang="0">
                  <a:pos x="354" y="156"/>
                </a:cxn>
                <a:cxn ang="0">
                  <a:pos x="328" y="160"/>
                </a:cxn>
                <a:cxn ang="0">
                  <a:pos x="300" y="164"/>
                </a:cxn>
                <a:cxn ang="0">
                  <a:pos x="272" y="164"/>
                </a:cxn>
                <a:cxn ang="0">
                  <a:pos x="272" y="164"/>
                </a:cxn>
                <a:cxn ang="0">
                  <a:pos x="244" y="164"/>
                </a:cxn>
                <a:cxn ang="0">
                  <a:pos x="218" y="160"/>
                </a:cxn>
                <a:cxn ang="0">
                  <a:pos x="192" y="156"/>
                </a:cxn>
                <a:cxn ang="0">
                  <a:pos x="166" y="152"/>
                </a:cxn>
                <a:cxn ang="0">
                  <a:pos x="142" y="144"/>
                </a:cxn>
                <a:cxn ang="0">
                  <a:pos x="120" y="136"/>
                </a:cxn>
                <a:cxn ang="0">
                  <a:pos x="100" y="126"/>
                </a:cxn>
                <a:cxn ang="0">
                  <a:pos x="80" y="116"/>
                </a:cxn>
                <a:cxn ang="0">
                  <a:pos x="62" y="104"/>
                </a:cxn>
                <a:cxn ang="0">
                  <a:pos x="46" y="92"/>
                </a:cxn>
                <a:cxn ang="0">
                  <a:pos x="34" y="78"/>
                </a:cxn>
                <a:cxn ang="0">
                  <a:pos x="22" y="64"/>
                </a:cxn>
                <a:cxn ang="0">
                  <a:pos x="12" y="50"/>
                </a:cxn>
                <a:cxn ang="0">
                  <a:pos x="6" y="34"/>
                </a:cxn>
                <a:cxn ang="0">
                  <a:pos x="2" y="18"/>
                </a:cxn>
                <a:cxn ang="0">
                  <a:pos x="0" y="0"/>
                </a:cxn>
                <a:cxn ang="0">
                  <a:pos x="544" y="0"/>
                </a:cxn>
              </a:cxnLst>
              <a:rect l="0" t="0" r="r" b="b"/>
              <a:pathLst>
                <a:path w="544" h="164">
                  <a:moveTo>
                    <a:pt x="544" y="0"/>
                  </a:moveTo>
                  <a:lnTo>
                    <a:pt x="544" y="0"/>
                  </a:lnTo>
                  <a:lnTo>
                    <a:pt x="544" y="18"/>
                  </a:lnTo>
                  <a:lnTo>
                    <a:pt x="538" y="34"/>
                  </a:lnTo>
                  <a:lnTo>
                    <a:pt x="532" y="50"/>
                  </a:lnTo>
                  <a:lnTo>
                    <a:pt x="524" y="64"/>
                  </a:lnTo>
                  <a:lnTo>
                    <a:pt x="512" y="78"/>
                  </a:lnTo>
                  <a:lnTo>
                    <a:pt x="498" y="92"/>
                  </a:lnTo>
                  <a:lnTo>
                    <a:pt x="482" y="104"/>
                  </a:lnTo>
                  <a:lnTo>
                    <a:pt x="464" y="116"/>
                  </a:lnTo>
                  <a:lnTo>
                    <a:pt x="446" y="126"/>
                  </a:lnTo>
                  <a:lnTo>
                    <a:pt x="424" y="136"/>
                  </a:lnTo>
                  <a:lnTo>
                    <a:pt x="402" y="144"/>
                  </a:lnTo>
                  <a:lnTo>
                    <a:pt x="378" y="152"/>
                  </a:lnTo>
                  <a:lnTo>
                    <a:pt x="354" y="156"/>
                  </a:lnTo>
                  <a:lnTo>
                    <a:pt x="328" y="160"/>
                  </a:lnTo>
                  <a:lnTo>
                    <a:pt x="300" y="164"/>
                  </a:lnTo>
                  <a:lnTo>
                    <a:pt x="272" y="164"/>
                  </a:lnTo>
                  <a:lnTo>
                    <a:pt x="272" y="164"/>
                  </a:lnTo>
                  <a:lnTo>
                    <a:pt x="244" y="164"/>
                  </a:lnTo>
                  <a:lnTo>
                    <a:pt x="218" y="160"/>
                  </a:lnTo>
                  <a:lnTo>
                    <a:pt x="192" y="156"/>
                  </a:lnTo>
                  <a:lnTo>
                    <a:pt x="166" y="152"/>
                  </a:lnTo>
                  <a:lnTo>
                    <a:pt x="142" y="144"/>
                  </a:lnTo>
                  <a:lnTo>
                    <a:pt x="120" y="136"/>
                  </a:lnTo>
                  <a:lnTo>
                    <a:pt x="100" y="126"/>
                  </a:lnTo>
                  <a:lnTo>
                    <a:pt x="80" y="116"/>
                  </a:lnTo>
                  <a:lnTo>
                    <a:pt x="62" y="104"/>
                  </a:lnTo>
                  <a:lnTo>
                    <a:pt x="46" y="92"/>
                  </a:lnTo>
                  <a:lnTo>
                    <a:pt x="34" y="78"/>
                  </a:lnTo>
                  <a:lnTo>
                    <a:pt x="22" y="64"/>
                  </a:lnTo>
                  <a:lnTo>
                    <a:pt x="12" y="50"/>
                  </a:lnTo>
                  <a:lnTo>
                    <a:pt x="6" y="34"/>
                  </a:lnTo>
                  <a:lnTo>
                    <a:pt x="2" y="18"/>
                  </a:lnTo>
                  <a:lnTo>
                    <a:pt x="0" y="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4" name="Freeform 9"/>
            <p:cNvSpPr>
              <a:spLocks/>
            </p:cNvSpPr>
            <p:nvPr/>
          </p:nvSpPr>
          <p:spPr bwMode="auto">
            <a:xfrm>
              <a:off x="1480668" y="1599379"/>
              <a:ext cx="2822580" cy="3345384"/>
            </a:xfrm>
            <a:custGeom>
              <a:avLst/>
              <a:gdLst/>
              <a:ahLst/>
              <a:cxnLst>
                <a:cxn ang="0">
                  <a:pos x="1974" y="936"/>
                </a:cxn>
                <a:cxn ang="0">
                  <a:pos x="1956" y="788"/>
                </a:cxn>
                <a:cxn ang="0">
                  <a:pos x="1916" y="648"/>
                </a:cxn>
                <a:cxn ang="0">
                  <a:pos x="1856" y="516"/>
                </a:cxn>
                <a:cxn ang="0">
                  <a:pos x="1780" y="396"/>
                </a:cxn>
                <a:cxn ang="0">
                  <a:pos x="1686" y="288"/>
                </a:cxn>
                <a:cxn ang="0">
                  <a:pos x="1580" y="196"/>
                </a:cxn>
                <a:cxn ang="0">
                  <a:pos x="1460" y="118"/>
                </a:cxn>
                <a:cxn ang="0">
                  <a:pos x="1328" y="60"/>
                </a:cxn>
                <a:cxn ang="0">
                  <a:pos x="1188" y="20"/>
                </a:cxn>
                <a:cxn ang="0">
                  <a:pos x="1040" y="0"/>
                </a:cxn>
                <a:cxn ang="0">
                  <a:pos x="938" y="0"/>
                </a:cxn>
                <a:cxn ang="0">
                  <a:pos x="790" y="20"/>
                </a:cxn>
                <a:cxn ang="0">
                  <a:pos x="648" y="60"/>
                </a:cxn>
                <a:cxn ang="0">
                  <a:pos x="518" y="118"/>
                </a:cxn>
                <a:cxn ang="0">
                  <a:pos x="398" y="196"/>
                </a:cxn>
                <a:cxn ang="0">
                  <a:pos x="290" y="288"/>
                </a:cxn>
                <a:cxn ang="0">
                  <a:pos x="198" y="396"/>
                </a:cxn>
                <a:cxn ang="0">
                  <a:pos x="120" y="516"/>
                </a:cxn>
                <a:cxn ang="0">
                  <a:pos x="60" y="648"/>
                </a:cxn>
                <a:cxn ang="0">
                  <a:pos x="20" y="788"/>
                </a:cxn>
                <a:cxn ang="0">
                  <a:pos x="2" y="936"/>
                </a:cxn>
                <a:cxn ang="0">
                  <a:pos x="2" y="1026"/>
                </a:cxn>
                <a:cxn ang="0">
                  <a:pos x="14" y="1144"/>
                </a:cxn>
                <a:cxn ang="0">
                  <a:pos x="38" y="1256"/>
                </a:cxn>
                <a:cxn ang="0">
                  <a:pos x="76" y="1364"/>
                </a:cxn>
                <a:cxn ang="0">
                  <a:pos x="124" y="1464"/>
                </a:cxn>
                <a:cxn ang="0">
                  <a:pos x="184" y="1558"/>
                </a:cxn>
                <a:cxn ang="0">
                  <a:pos x="194" y="1578"/>
                </a:cxn>
                <a:cxn ang="0">
                  <a:pos x="270" y="1696"/>
                </a:cxn>
                <a:cxn ang="0">
                  <a:pos x="366" y="1874"/>
                </a:cxn>
                <a:cxn ang="0">
                  <a:pos x="390" y="1938"/>
                </a:cxn>
                <a:cxn ang="0">
                  <a:pos x="426" y="2070"/>
                </a:cxn>
                <a:cxn ang="0">
                  <a:pos x="458" y="2202"/>
                </a:cxn>
                <a:cxn ang="0">
                  <a:pos x="492" y="2282"/>
                </a:cxn>
                <a:cxn ang="0">
                  <a:pos x="534" y="2326"/>
                </a:cxn>
                <a:cxn ang="0">
                  <a:pos x="568" y="2340"/>
                </a:cxn>
                <a:cxn ang="0">
                  <a:pos x="984" y="2342"/>
                </a:cxn>
                <a:cxn ang="0">
                  <a:pos x="1376" y="2342"/>
                </a:cxn>
                <a:cxn ang="0">
                  <a:pos x="1414" y="2336"/>
                </a:cxn>
                <a:cxn ang="0">
                  <a:pos x="1446" y="2320"/>
                </a:cxn>
                <a:cxn ang="0">
                  <a:pos x="1490" y="2258"/>
                </a:cxn>
                <a:cxn ang="0">
                  <a:pos x="1522" y="2170"/>
                </a:cxn>
                <a:cxn ang="0">
                  <a:pos x="1560" y="2002"/>
                </a:cxn>
                <a:cxn ang="0">
                  <a:pos x="1580" y="1938"/>
                </a:cxn>
                <a:cxn ang="0">
                  <a:pos x="1648" y="1788"/>
                </a:cxn>
                <a:cxn ang="0">
                  <a:pos x="1762" y="1600"/>
                </a:cxn>
                <a:cxn ang="0">
                  <a:pos x="1810" y="1534"/>
                </a:cxn>
                <a:cxn ang="0">
                  <a:pos x="1870" y="1430"/>
                </a:cxn>
                <a:cxn ang="0">
                  <a:pos x="1920" y="1318"/>
                </a:cxn>
                <a:cxn ang="0">
                  <a:pos x="1954" y="1198"/>
                </a:cxn>
                <a:cxn ang="0">
                  <a:pos x="1972" y="1072"/>
                </a:cxn>
                <a:cxn ang="0">
                  <a:pos x="1976" y="986"/>
                </a:cxn>
              </a:cxnLst>
              <a:rect l="0" t="0" r="r" b="b"/>
              <a:pathLst>
                <a:path w="1976" h="2342">
                  <a:moveTo>
                    <a:pt x="1976" y="986"/>
                  </a:moveTo>
                  <a:lnTo>
                    <a:pt x="1976" y="986"/>
                  </a:lnTo>
                  <a:lnTo>
                    <a:pt x="1974" y="936"/>
                  </a:lnTo>
                  <a:lnTo>
                    <a:pt x="1972" y="886"/>
                  </a:lnTo>
                  <a:lnTo>
                    <a:pt x="1964" y="836"/>
                  </a:lnTo>
                  <a:lnTo>
                    <a:pt x="1956" y="788"/>
                  </a:lnTo>
                  <a:lnTo>
                    <a:pt x="1946" y="740"/>
                  </a:lnTo>
                  <a:lnTo>
                    <a:pt x="1932" y="694"/>
                  </a:lnTo>
                  <a:lnTo>
                    <a:pt x="1916" y="648"/>
                  </a:lnTo>
                  <a:lnTo>
                    <a:pt x="1898" y="602"/>
                  </a:lnTo>
                  <a:lnTo>
                    <a:pt x="1878" y="558"/>
                  </a:lnTo>
                  <a:lnTo>
                    <a:pt x="1856" y="516"/>
                  </a:lnTo>
                  <a:lnTo>
                    <a:pt x="1834" y="474"/>
                  </a:lnTo>
                  <a:lnTo>
                    <a:pt x="1808" y="434"/>
                  </a:lnTo>
                  <a:lnTo>
                    <a:pt x="1780" y="396"/>
                  </a:lnTo>
                  <a:lnTo>
                    <a:pt x="1750" y="358"/>
                  </a:lnTo>
                  <a:lnTo>
                    <a:pt x="1720" y="322"/>
                  </a:lnTo>
                  <a:lnTo>
                    <a:pt x="1686" y="288"/>
                  </a:lnTo>
                  <a:lnTo>
                    <a:pt x="1652" y="256"/>
                  </a:lnTo>
                  <a:lnTo>
                    <a:pt x="1616" y="224"/>
                  </a:lnTo>
                  <a:lnTo>
                    <a:pt x="1580" y="196"/>
                  </a:lnTo>
                  <a:lnTo>
                    <a:pt x="1540" y="168"/>
                  </a:lnTo>
                  <a:lnTo>
                    <a:pt x="1500" y="142"/>
                  </a:lnTo>
                  <a:lnTo>
                    <a:pt x="1460" y="118"/>
                  </a:lnTo>
                  <a:lnTo>
                    <a:pt x="1416" y="96"/>
                  </a:lnTo>
                  <a:lnTo>
                    <a:pt x="1372" y="76"/>
                  </a:lnTo>
                  <a:lnTo>
                    <a:pt x="1328" y="60"/>
                  </a:lnTo>
                  <a:lnTo>
                    <a:pt x="1282" y="44"/>
                  </a:lnTo>
                  <a:lnTo>
                    <a:pt x="1236" y="30"/>
                  </a:lnTo>
                  <a:lnTo>
                    <a:pt x="1188" y="20"/>
                  </a:lnTo>
                  <a:lnTo>
                    <a:pt x="1138" y="10"/>
                  </a:lnTo>
                  <a:lnTo>
                    <a:pt x="1090" y="4"/>
                  </a:lnTo>
                  <a:lnTo>
                    <a:pt x="1040" y="0"/>
                  </a:lnTo>
                  <a:lnTo>
                    <a:pt x="988" y="0"/>
                  </a:lnTo>
                  <a:lnTo>
                    <a:pt x="988" y="0"/>
                  </a:lnTo>
                  <a:lnTo>
                    <a:pt x="938" y="0"/>
                  </a:lnTo>
                  <a:lnTo>
                    <a:pt x="888" y="4"/>
                  </a:lnTo>
                  <a:lnTo>
                    <a:pt x="838" y="10"/>
                  </a:lnTo>
                  <a:lnTo>
                    <a:pt x="790" y="20"/>
                  </a:lnTo>
                  <a:lnTo>
                    <a:pt x="742" y="30"/>
                  </a:lnTo>
                  <a:lnTo>
                    <a:pt x="694" y="44"/>
                  </a:lnTo>
                  <a:lnTo>
                    <a:pt x="648" y="60"/>
                  </a:lnTo>
                  <a:lnTo>
                    <a:pt x="604" y="76"/>
                  </a:lnTo>
                  <a:lnTo>
                    <a:pt x="560" y="96"/>
                  </a:lnTo>
                  <a:lnTo>
                    <a:pt x="518" y="118"/>
                  </a:lnTo>
                  <a:lnTo>
                    <a:pt x="476" y="142"/>
                  </a:lnTo>
                  <a:lnTo>
                    <a:pt x="436" y="168"/>
                  </a:lnTo>
                  <a:lnTo>
                    <a:pt x="398" y="196"/>
                  </a:lnTo>
                  <a:lnTo>
                    <a:pt x="360" y="224"/>
                  </a:lnTo>
                  <a:lnTo>
                    <a:pt x="324" y="256"/>
                  </a:lnTo>
                  <a:lnTo>
                    <a:pt x="290" y="288"/>
                  </a:lnTo>
                  <a:lnTo>
                    <a:pt x="258" y="322"/>
                  </a:lnTo>
                  <a:lnTo>
                    <a:pt x="226" y="358"/>
                  </a:lnTo>
                  <a:lnTo>
                    <a:pt x="198" y="396"/>
                  </a:lnTo>
                  <a:lnTo>
                    <a:pt x="170" y="434"/>
                  </a:lnTo>
                  <a:lnTo>
                    <a:pt x="144" y="474"/>
                  </a:lnTo>
                  <a:lnTo>
                    <a:pt x="120" y="516"/>
                  </a:lnTo>
                  <a:lnTo>
                    <a:pt x="98" y="558"/>
                  </a:lnTo>
                  <a:lnTo>
                    <a:pt x="78" y="602"/>
                  </a:lnTo>
                  <a:lnTo>
                    <a:pt x="60" y="648"/>
                  </a:lnTo>
                  <a:lnTo>
                    <a:pt x="46" y="694"/>
                  </a:lnTo>
                  <a:lnTo>
                    <a:pt x="32" y="740"/>
                  </a:lnTo>
                  <a:lnTo>
                    <a:pt x="20" y="788"/>
                  </a:lnTo>
                  <a:lnTo>
                    <a:pt x="12" y="836"/>
                  </a:lnTo>
                  <a:lnTo>
                    <a:pt x="6" y="886"/>
                  </a:lnTo>
                  <a:lnTo>
                    <a:pt x="2" y="936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2" y="1026"/>
                  </a:lnTo>
                  <a:lnTo>
                    <a:pt x="4" y="1066"/>
                  </a:lnTo>
                  <a:lnTo>
                    <a:pt x="8" y="1104"/>
                  </a:lnTo>
                  <a:lnTo>
                    <a:pt x="14" y="1144"/>
                  </a:lnTo>
                  <a:lnTo>
                    <a:pt x="20" y="1182"/>
                  </a:lnTo>
                  <a:lnTo>
                    <a:pt x="28" y="1220"/>
                  </a:lnTo>
                  <a:lnTo>
                    <a:pt x="38" y="1256"/>
                  </a:lnTo>
                  <a:lnTo>
                    <a:pt x="50" y="1292"/>
                  </a:lnTo>
                  <a:lnTo>
                    <a:pt x="62" y="1328"/>
                  </a:lnTo>
                  <a:lnTo>
                    <a:pt x="76" y="1364"/>
                  </a:lnTo>
                  <a:lnTo>
                    <a:pt x="90" y="1398"/>
                  </a:lnTo>
                  <a:lnTo>
                    <a:pt x="106" y="1432"/>
                  </a:lnTo>
                  <a:lnTo>
                    <a:pt x="124" y="1464"/>
                  </a:lnTo>
                  <a:lnTo>
                    <a:pt x="142" y="1496"/>
                  </a:lnTo>
                  <a:lnTo>
                    <a:pt x="162" y="1528"/>
                  </a:lnTo>
                  <a:lnTo>
                    <a:pt x="184" y="1558"/>
                  </a:lnTo>
                  <a:lnTo>
                    <a:pt x="184" y="1558"/>
                  </a:lnTo>
                  <a:lnTo>
                    <a:pt x="194" y="1578"/>
                  </a:lnTo>
                  <a:lnTo>
                    <a:pt x="194" y="1578"/>
                  </a:lnTo>
                  <a:lnTo>
                    <a:pt x="216" y="1610"/>
                  </a:lnTo>
                  <a:lnTo>
                    <a:pt x="240" y="1648"/>
                  </a:lnTo>
                  <a:lnTo>
                    <a:pt x="270" y="1696"/>
                  </a:lnTo>
                  <a:lnTo>
                    <a:pt x="302" y="1750"/>
                  </a:lnTo>
                  <a:lnTo>
                    <a:pt x="336" y="1812"/>
                  </a:lnTo>
                  <a:lnTo>
                    <a:pt x="366" y="1874"/>
                  </a:lnTo>
                  <a:lnTo>
                    <a:pt x="378" y="1906"/>
                  </a:lnTo>
                  <a:lnTo>
                    <a:pt x="390" y="1938"/>
                  </a:lnTo>
                  <a:lnTo>
                    <a:pt x="390" y="1938"/>
                  </a:lnTo>
                  <a:lnTo>
                    <a:pt x="400" y="1968"/>
                  </a:lnTo>
                  <a:lnTo>
                    <a:pt x="410" y="2002"/>
                  </a:lnTo>
                  <a:lnTo>
                    <a:pt x="426" y="2070"/>
                  </a:lnTo>
                  <a:lnTo>
                    <a:pt x="442" y="2138"/>
                  </a:lnTo>
                  <a:lnTo>
                    <a:pt x="450" y="2170"/>
                  </a:lnTo>
                  <a:lnTo>
                    <a:pt x="458" y="2202"/>
                  </a:lnTo>
                  <a:lnTo>
                    <a:pt x="468" y="2232"/>
                  </a:lnTo>
                  <a:lnTo>
                    <a:pt x="480" y="2258"/>
                  </a:lnTo>
                  <a:lnTo>
                    <a:pt x="492" y="2282"/>
                  </a:lnTo>
                  <a:lnTo>
                    <a:pt x="508" y="2302"/>
                  </a:lnTo>
                  <a:lnTo>
                    <a:pt x="526" y="2320"/>
                  </a:lnTo>
                  <a:lnTo>
                    <a:pt x="534" y="2326"/>
                  </a:lnTo>
                  <a:lnTo>
                    <a:pt x="546" y="2332"/>
                  </a:lnTo>
                  <a:lnTo>
                    <a:pt x="556" y="2336"/>
                  </a:lnTo>
                  <a:lnTo>
                    <a:pt x="568" y="2340"/>
                  </a:lnTo>
                  <a:lnTo>
                    <a:pt x="580" y="2342"/>
                  </a:lnTo>
                  <a:lnTo>
                    <a:pt x="594" y="2342"/>
                  </a:lnTo>
                  <a:lnTo>
                    <a:pt x="984" y="2342"/>
                  </a:lnTo>
                  <a:lnTo>
                    <a:pt x="988" y="2342"/>
                  </a:lnTo>
                  <a:lnTo>
                    <a:pt x="1376" y="2342"/>
                  </a:lnTo>
                  <a:lnTo>
                    <a:pt x="1376" y="2342"/>
                  </a:lnTo>
                  <a:lnTo>
                    <a:pt x="1390" y="2342"/>
                  </a:lnTo>
                  <a:lnTo>
                    <a:pt x="1402" y="2340"/>
                  </a:lnTo>
                  <a:lnTo>
                    <a:pt x="1414" y="2336"/>
                  </a:lnTo>
                  <a:lnTo>
                    <a:pt x="1426" y="2332"/>
                  </a:lnTo>
                  <a:lnTo>
                    <a:pt x="1436" y="2326"/>
                  </a:lnTo>
                  <a:lnTo>
                    <a:pt x="1446" y="2320"/>
                  </a:lnTo>
                  <a:lnTo>
                    <a:pt x="1462" y="2302"/>
                  </a:lnTo>
                  <a:lnTo>
                    <a:pt x="1478" y="2282"/>
                  </a:lnTo>
                  <a:lnTo>
                    <a:pt x="1490" y="2258"/>
                  </a:lnTo>
                  <a:lnTo>
                    <a:pt x="1502" y="2232"/>
                  </a:lnTo>
                  <a:lnTo>
                    <a:pt x="1512" y="2202"/>
                  </a:lnTo>
                  <a:lnTo>
                    <a:pt x="1522" y="2170"/>
                  </a:lnTo>
                  <a:lnTo>
                    <a:pt x="1530" y="2138"/>
                  </a:lnTo>
                  <a:lnTo>
                    <a:pt x="1544" y="2070"/>
                  </a:lnTo>
                  <a:lnTo>
                    <a:pt x="1560" y="2002"/>
                  </a:lnTo>
                  <a:lnTo>
                    <a:pt x="1570" y="1968"/>
                  </a:lnTo>
                  <a:lnTo>
                    <a:pt x="1580" y="1938"/>
                  </a:lnTo>
                  <a:lnTo>
                    <a:pt x="1580" y="1938"/>
                  </a:lnTo>
                  <a:lnTo>
                    <a:pt x="1600" y="1888"/>
                  </a:lnTo>
                  <a:lnTo>
                    <a:pt x="1622" y="1838"/>
                  </a:lnTo>
                  <a:lnTo>
                    <a:pt x="1648" y="1788"/>
                  </a:lnTo>
                  <a:lnTo>
                    <a:pt x="1674" y="1742"/>
                  </a:lnTo>
                  <a:lnTo>
                    <a:pt x="1724" y="1658"/>
                  </a:lnTo>
                  <a:lnTo>
                    <a:pt x="1762" y="1600"/>
                  </a:lnTo>
                  <a:lnTo>
                    <a:pt x="1762" y="1600"/>
                  </a:lnTo>
                  <a:lnTo>
                    <a:pt x="1786" y="1568"/>
                  </a:lnTo>
                  <a:lnTo>
                    <a:pt x="1810" y="1534"/>
                  </a:lnTo>
                  <a:lnTo>
                    <a:pt x="1832" y="1500"/>
                  </a:lnTo>
                  <a:lnTo>
                    <a:pt x="1852" y="1466"/>
                  </a:lnTo>
                  <a:lnTo>
                    <a:pt x="1870" y="1430"/>
                  </a:lnTo>
                  <a:lnTo>
                    <a:pt x="1888" y="1392"/>
                  </a:lnTo>
                  <a:lnTo>
                    <a:pt x="1904" y="1356"/>
                  </a:lnTo>
                  <a:lnTo>
                    <a:pt x="1920" y="1318"/>
                  </a:lnTo>
                  <a:lnTo>
                    <a:pt x="1932" y="1278"/>
                  </a:lnTo>
                  <a:lnTo>
                    <a:pt x="1944" y="1238"/>
                  </a:lnTo>
                  <a:lnTo>
                    <a:pt x="1954" y="1198"/>
                  </a:lnTo>
                  <a:lnTo>
                    <a:pt x="1962" y="1156"/>
                  </a:lnTo>
                  <a:lnTo>
                    <a:pt x="1968" y="1116"/>
                  </a:lnTo>
                  <a:lnTo>
                    <a:pt x="1972" y="1072"/>
                  </a:lnTo>
                  <a:lnTo>
                    <a:pt x="1976" y="1030"/>
                  </a:lnTo>
                  <a:lnTo>
                    <a:pt x="1976" y="986"/>
                  </a:lnTo>
                  <a:lnTo>
                    <a:pt x="1976" y="986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grpSp>
          <p:nvGrpSpPr>
            <p:cNvPr id="25" name="Group 13"/>
            <p:cNvGrpSpPr/>
            <p:nvPr/>
          </p:nvGrpSpPr>
          <p:grpSpPr>
            <a:xfrm>
              <a:off x="3326048" y="3415745"/>
              <a:ext cx="507546" cy="507546"/>
              <a:chOff x="4775200" y="3587750"/>
              <a:chExt cx="406400" cy="406400"/>
            </a:xfrm>
            <a:solidFill>
              <a:schemeClr val="accent4"/>
            </a:solidFill>
          </p:grpSpPr>
          <p:sp>
            <p:nvSpPr>
              <p:cNvPr id="91" name="Freeform 30"/>
              <p:cNvSpPr>
                <a:spLocks noEditPoints="1"/>
              </p:cNvSpPr>
              <p:nvPr/>
            </p:nvSpPr>
            <p:spPr bwMode="auto">
              <a:xfrm>
                <a:off x="4775200" y="3587750"/>
                <a:ext cx="406400" cy="406400"/>
              </a:xfrm>
              <a:custGeom>
                <a:avLst/>
                <a:gdLst/>
                <a:ahLst/>
                <a:cxnLst>
                  <a:cxn ang="0">
                    <a:pos x="176" y="10"/>
                  </a:cxn>
                  <a:cxn ang="0">
                    <a:pos x="150" y="2"/>
                  </a:cxn>
                  <a:cxn ang="0">
                    <a:pos x="126" y="0"/>
                  </a:cxn>
                  <a:cxn ang="0">
                    <a:pos x="102" y="2"/>
                  </a:cxn>
                  <a:cxn ang="0">
                    <a:pos x="56" y="22"/>
                  </a:cxn>
                  <a:cxn ang="0">
                    <a:pos x="38" y="38"/>
                  </a:cxn>
                  <a:cxn ang="0">
                    <a:pos x="22" y="58"/>
                  </a:cxn>
                  <a:cxn ang="0">
                    <a:pos x="10" y="80"/>
                  </a:cxn>
                  <a:cxn ang="0">
                    <a:pos x="4" y="92"/>
                  </a:cxn>
                  <a:cxn ang="0">
                    <a:pos x="0" y="118"/>
                  </a:cxn>
                  <a:cxn ang="0">
                    <a:pos x="0" y="142"/>
                  </a:cxn>
                  <a:cxn ang="0">
                    <a:pos x="10" y="178"/>
                  </a:cxn>
                  <a:cxn ang="0">
                    <a:pos x="30" y="210"/>
                  </a:cxn>
                  <a:cxn ang="0">
                    <a:pos x="48" y="228"/>
                  </a:cxn>
                  <a:cxn ang="0">
                    <a:pos x="68" y="242"/>
                  </a:cxn>
                  <a:cxn ang="0">
                    <a:pos x="80" y="246"/>
                  </a:cxn>
                  <a:cxn ang="0">
                    <a:pos x="106" y="254"/>
                  </a:cxn>
                  <a:cxn ang="0">
                    <a:pos x="130" y="256"/>
                  </a:cxn>
                  <a:cxn ang="0">
                    <a:pos x="156" y="254"/>
                  </a:cxn>
                  <a:cxn ang="0">
                    <a:pos x="200" y="234"/>
                  </a:cxn>
                  <a:cxn ang="0">
                    <a:pos x="220" y="218"/>
                  </a:cxn>
                  <a:cxn ang="0">
                    <a:pos x="234" y="198"/>
                  </a:cxn>
                  <a:cxn ang="0">
                    <a:pos x="246" y="176"/>
                  </a:cxn>
                  <a:cxn ang="0">
                    <a:pos x="252" y="164"/>
                  </a:cxn>
                  <a:cxn ang="0">
                    <a:pos x="256" y="138"/>
                  </a:cxn>
                  <a:cxn ang="0">
                    <a:pos x="256" y="114"/>
                  </a:cxn>
                  <a:cxn ang="0">
                    <a:pos x="246" y="78"/>
                  </a:cxn>
                  <a:cxn ang="0">
                    <a:pos x="226" y="46"/>
                  </a:cxn>
                  <a:cxn ang="0">
                    <a:pos x="208" y="28"/>
                  </a:cxn>
                  <a:cxn ang="0">
                    <a:pos x="188" y="14"/>
                  </a:cxn>
                  <a:cxn ang="0">
                    <a:pos x="86" y="232"/>
                  </a:cxn>
                  <a:cxn ang="0">
                    <a:pos x="66" y="222"/>
                  </a:cxn>
                  <a:cxn ang="0">
                    <a:pos x="36" y="190"/>
                  </a:cxn>
                  <a:cxn ang="0">
                    <a:pos x="18" y="152"/>
                  </a:cxn>
                  <a:cxn ang="0">
                    <a:pos x="18" y="108"/>
                  </a:cxn>
                  <a:cxn ang="0">
                    <a:pos x="24" y="86"/>
                  </a:cxn>
                  <a:cxn ang="0">
                    <a:pos x="48" y="50"/>
                  </a:cxn>
                  <a:cxn ang="0">
                    <a:pos x="84" y="26"/>
                  </a:cxn>
                  <a:cxn ang="0">
                    <a:pos x="126" y="16"/>
                  </a:cxn>
                  <a:cxn ang="0">
                    <a:pos x="170" y="24"/>
                  </a:cxn>
                  <a:cxn ang="0">
                    <a:pos x="190" y="34"/>
                  </a:cxn>
                  <a:cxn ang="0">
                    <a:pos x="220" y="66"/>
                  </a:cxn>
                  <a:cxn ang="0">
                    <a:pos x="238" y="104"/>
                  </a:cxn>
                  <a:cxn ang="0">
                    <a:pos x="238" y="148"/>
                  </a:cxn>
                  <a:cxn ang="0">
                    <a:pos x="232" y="170"/>
                  </a:cxn>
                  <a:cxn ang="0">
                    <a:pos x="208" y="206"/>
                  </a:cxn>
                  <a:cxn ang="0">
                    <a:pos x="172" y="230"/>
                  </a:cxn>
                  <a:cxn ang="0">
                    <a:pos x="130" y="240"/>
                  </a:cxn>
                  <a:cxn ang="0">
                    <a:pos x="86" y="232"/>
                  </a:cxn>
                </a:cxnLst>
                <a:rect l="0" t="0" r="r" b="b"/>
                <a:pathLst>
                  <a:path w="256" h="256">
                    <a:moveTo>
                      <a:pt x="176" y="10"/>
                    </a:moveTo>
                    <a:lnTo>
                      <a:pt x="176" y="10"/>
                    </a:lnTo>
                    <a:lnTo>
                      <a:pt x="164" y="4"/>
                    </a:lnTo>
                    <a:lnTo>
                      <a:pt x="150" y="2"/>
                    </a:lnTo>
                    <a:lnTo>
                      <a:pt x="138" y="0"/>
                    </a:lnTo>
                    <a:lnTo>
                      <a:pt x="126" y="0"/>
                    </a:lnTo>
                    <a:lnTo>
                      <a:pt x="114" y="0"/>
                    </a:lnTo>
                    <a:lnTo>
                      <a:pt x="102" y="2"/>
                    </a:lnTo>
                    <a:lnTo>
                      <a:pt x="78" y="10"/>
                    </a:lnTo>
                    <a:lnTo>
                      <a:pt x="56" y="22"/>
                    </a:lnTo>
                    <a:lnTo>
                      <a:pt x="46" y="30"/>
                    </a:lnTo>
                    <a:lnTo>
                      <a:pt x="38" y="38"/>
                    </a:lnTo>
                    <a:lnTo>
                      <a:pt x="28" y="48"/>
                    </a:lnTo>
                    <a:lnTo>
                      <a:pt x="22" y="58"/>
                    </a:lnTo>
                    <a:lnTo>
                      <a:pt x="14" y="68"/>
                    </a:lnTo>
                    <a:lnTo>
                      <a:pt x="10" y="80"/>
                    </a:lnTo>
                    <a:lnTo>
                      <a:pt x="10" y="80"/>
                    </a:lnTo>
                    <a:lnTo>
                      <a:pt x="4" y="92"/>
                    </a:lnTo>
                    <a:lnTo>
                      <a:pt x="2" y="106"/>
                    </a:lnTo>
                    <a:lnTo>
                      <a:pt x="0" y="118"/>
                    </a:lnTo>
                    <a:lnTo>
                      <a:pt x="0" y="130"/>
                    </a:lnTo>
                    <a:lnTo>
                      <a:pt x="0" y="142"/>
                    </a:lnTo>
                    <a:lnTo>
                      <a:pt x="2" y="156"/>
                    </a:lnTo>
                    <a:lnTo>
                      <a:pt x="10" y="178"/>
                    </a:lnTo>
                    <a:lnTo>
                      <a:pt x="22" y="200"/>
                    </a:lnTo>
                    <a:lnTo>
                      <a:pt x="30" y="210"/>
                    </a:lnTo>
                    <a:lnTo>
                      <a:pt x="38" y="220"/>
                    </a:lnTo>
                    <a:lnTo>
                      <a:pt x="48" y="228"/>
                    </a:lnTo>
                    <a:lnTo>
                      <a:pt x="58" y="234"/>
                    </a:lnTo>
                    <a:lnTo>
                      <a:pt x="68" y="242"/>
                    </a:lnTo>
                    <a:lnTo>
                      <a:pt x="80" y="246"/>
                    </a:lnTo>
                    <a:lnTo>
                      <a:pt x="80" y="246"/>
                    </a:lnTo>
                    <a:lnTo>
                      <a:pt x="92" y="252"/>
                    </a:lnTo>
                    <a:lnTo>
                      <a:pt x="106" y="254"/>
                    </a:lnTo>
                    <a:lnTo>
                      <a:pt x="118" y="256"/>
                    </a:lnTo>
                    <a:lnTo>
                      <a:pt x="130" y="256"/>
                    </a:lnTo>
                    <a:lnTo>
                      <a:pt x="142" y="256"/>
                    </a:lnTo>
                    <a:lnTo>
                      <a:pt x="156" y="254"/>
                    </a:lnTo>
                    <a:lnTo>
                      <a:pt x="178" y="246"/>
                    </a:lnTo>
                    <a:lnTo>
                      <a:pt x="200" y="234"/>
                    </a:lnTo>
                    <a:lnTo>
                      <a:pt x="210" y="226"/>
                    </a:lnTo>
                    <a:lnTo>
                      <a:pt x="220" y="218"/>
                    </a:lnTo>
                    <a:lnTo>
                      <a:pt x="228" y="208"/>
                    </a:lnTo>
                    <a:lnTo>
                      <a:pt x="234" y="198"/>
                    </a:lnTo>
                    <a:lnTo>
                      <a:pt x="242" y="188"/>
                    </a:lnTo>
                    <a:lnTo>
                      <a:pt x="246" y="176"/>
                    </a:lnTo>
                    <a:lnTo>
                      <a:pt x="246" y="176"/>
                    </a:lnTo>
                    <a:lnTo>
                      <a:pt x="252" y="164"/>
                    </a:lnTo>
                    <a:lnTo>
                      <a:pt x="254" y="150"/>
                    </a:lnTo>
                    <a:lnTo>
                      <a:pt x="256" y="138"/>
                    </a:lnTo>
                    <a:lnTo>
                      <a:pt x="256" y="126"/>
                    </a:lnTo>
                    <a:lnTo>
                      <a:pt x="256" y="114"/>
                    </a:lnTo>
                    <a:lnTo>
                      <a:pt x="254" y="102"/>
                    </a:lnTo>
                    <a:lnTo>
                      <a:pt x="246" y="78"/>
                    </a:lnTo>
                    <a:lnTo>
                      <a:pt x="234" y="56"/>
                    </a:lnTo>
                    <a:lnTo>
                      <a:pt x="226" y="46"/>
                    </a:lnTo>
                    <a:lnTo>
                      <a:pt x="218" y="38"/>
                    </a:lnTo>
                    <a:lnTo>
                      <a:pt x="208" y="28"/>
                    </a:lnTo>
                    <a:lnTo>
                      <a:pt x="198" y="22"/>
                    </a:lnTo>
                    <a:lnTo>
                      <a:pt x="188" y="14"/>
                    </a:lnTo>
                    <a:lnTo>
                      <a:pt x="176" y="10"/>
                    </a:lnTo>
                    <a:close/>
                    <a:moveTo>
                      <a:pt x="86" y="232"/>
                    </a:moveTo>
                    <a:lnTo>
                      <a:pt x="86" y="232"/>
                    </a:lnTo>
                    <a:lnTo>
                      <a:pt x="66" y="222"/>
                    </a:lnTo>
                    <a:lnTo>
                      <a:pt x="50" y="208"/>
                    </a:lnTo>
                    <a:lnTo>
                      <a:pt x="36" y="190"/>
                    </a:lnTo>
                    <a:lnTo>
                      <a:pt x="26" y="172"/>
                    </a:lnTo>
                    <a:lnTo>
                      <a:pt x="18" y="152"/>
                    </a:lnTo>
                    <a:lnTo>
                      <a:pt x="16" y="130"/>
                    </a:lnTo>
                    <a:lnTo>
                      <a:pt x="18" y="108"/>
                    </a:lnTo>
                    <a:lnTo>
                      <a:pt x="24" y="86"/>
                    </a:lnTo>
                    <a:lnTo>
                      <a:pt x="24" y="86"/>
                    </a:lnTo>
                    <a:lnTo>
                      <a:pt x="34" y="66"/>
                    </a:lnTo>
                    <a:lnTo>
                      <a:pt x="48" y="50"/>
                    </a:lnTo>
                    <a:lnTo>
                      <a:pt x="66" y="36"/>
                    </a:lnTo>
                    <a:lnTo>
                      <a:pt x="84" y="26"/>
                    </a:lnTo>
                    <a:lnTo>
                      <a:pt x="104" y="18"/>
                    </a:lnTo>
                    <a:lnTo>
                      <a:pt x="126" y="16"/>
                    </a:lnTo>
                    <a:lnTo>
                      <a:pt x="148" y="18"/>
                    </a:lnTo>
                    <a:lnTo>
                      <a:pt x="170" y="24"/>
                    </a:lnTo>
                    <a:lnTo>
                      <a:pt x="170" y="24"/>
                    </a:lnTo>
                    <a:lnTo>
                      <a:pt x="190" y="34"/>
                    </a:lnTo>
                    <a:lnTo>
                      <a:pt x="206" y="48"/>
                    </a:lnTo>
                    <a:lnTo>
                      <a:pt x="220" y="66"/>
                    </a:lnTo>
                    <a:lnTo>
                      <a:pt x="230" y="84"/>
                    </a:lnTo>
                    <a:lnTo>
                      <a:pt x="238" y="104"/>
                    </a:lnTo>
                    <a:lnTo>
                      <a:pt x="240" y="126"/>
                    </a:lnTo>
                    <a:lnTo>
                      <a:pt x="238" y="148"/>
                    </a:lnTo>
                    <a:lnTo>
                      <a:pt x="232" y="170"/>
                    </a:lnTo>
                    <a:lnTo>
                      <a:pt x="232" y="170"/>
                    </a:lnTo>
                    <a:lnTo>
                      <a:pt x="222" y="190"/>
                    </a:lnTo>
                    <a:lnTo>
                      <a:pt x="208" y="206"/>
                    </a:lnTo>
                    <a:lnTo>
                      <a:pt x="190" y="220"/>
                    </a:lnTo>
                    <a:lnTo>
                      <a:pt x="172" y="230"/>
                    </a:lnTo>
                    <a:lnTo>
                      <a:pt x="152" y="238"/>
                    </a:lnTo>
                    <a:lnTo>
                      <a:pt x="130" y="240"/>
                    </a:lnTo>
                    <a:lnTo>
                      <a:pt x="108" y="238"/>
                    </a:lnTo>
                    <a:lnTo>
                      <a:pt x="86" y="23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92" name="Freeform 33"/>
              <p:cNvSpPr>
                <a:spLocks noEditPoints="1"/>
              </p:cNvSpPr>
              <p:nvPr/>
            </p:nvSpPr>
            <p:spPr bwMode="auto">
              <a:xfrm>
                <a:off x="4953000" y="3765550"/>
                <a:ext cx="50800" cy="50800"/>
              </a:xfrm>
              <a:custGeom>
                <a:avLst/>
                <a:gdLst/>
                <a:ahLst/>
                <a:cxnLst>
                  <a:cxn ang="0">
                    <a:pos x="22" y="2"/>
                  </a:cxn>
                  <a:cxn ang="0">
                    <a:pos x="22" y="2"/>
                  </a:cxn>
                  <a:cxn ang="0">
                    <a:pos x="16" y="0"/>
                  </a:cxn>
                  <a:cxn ang="0">
                    <a:pos x="10" y="2"/>
                  </a:cxn>
                  <a:cxn ang="0">
                    <a:pos x="4" y="4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2" y="22"/>
                  </a:cxn>
                  <a:cxn ang="0">
                    <a:pos x="4" y="28"/>
                  </a:cxn>
                  <a:cxn ang="0">
                    <a:pos x="10" y="30"/>
                  </a:cxn>
                  <a:cxn ang="0">
                    <a:pos x="10" y="30"/>
                  </a:cxn>
                  <a:cxn ang="0">
                    <a:pos x="16" y="32"/>
                  </a:cxn>
                  <a:cxn ang="0">
                    <a:pos x="22" y="30"/>
                  </a:cxn>
                  <a:cxn ang="0">
                    <a:pos x="28" y="28"/>
                  </a:cxn>
                  <a:cxn ang="0">
                    <a:pos x="30" y="22"/>
                  </a:cxn>
                  <a:cxn ang="0">
                    <a:pos x="30" y="22"/>
                  </a:cxn>
                  <a:cxn ang="0">
                    <a:pos x="32" y="16"/>
                  </a:cxn>
                  <a:cxn ang="0">
                    <a:pos x="30" y="10"/>
                  </a:cxn>
                  <a:cxn ang="0">
                    <a:pos x="28" y="4"/>
                  </a:cxn>
                  <a:cxn ang="0">
                    <a:pos x="22" y="2"/>
                  </a:cxn>
                  <a:cxn ang="0">
                    <a:pos x="14" y="24"/>
                  </a:cxn>
                  <a:cxn ang="0">
                    <a:pos x="14" y="24"/>
                  </a:cxn>
                  <a:cxn ang="0">
                    <a:pos x="10" y="22"/>
                  </a:cxn>
                  <a:cxn ang="0">
                    <a:pos x="8" y="20"/>
                  </a:cxn>
                  <a:cxn ang="0">
                    <a:pos x="8" y="16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10" y="10"/>
                  </a:cxn>
                  <a:cxn ang="0">
                    <a:pos x="12" y="8"/>
                  </a:cxn>
                  <a:cxn ang="0">
                    <a:pos x="16" y="8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2" y="10"/>
                  </a:cxn>
                  <a:cxn ang="0">
                    <a:pos x="24" y="12"/>
                  </a:cxn>
                  <a:cxn ang="0">
                    <a:pos x="24" y="16"/>
                  </a:cxn>
                  <a:cxn ang="0">
                    <a:pos x="24" y="20"/>
                  </a:cxn>
                  <a:cxn ang="0">
                    <a:pos x="24" y="20"/>
                  </a:cxn>
                  <a:cxn ang="0">
                    <a:pos x="22" y="22"/>
                  </a:cxn>
                  <a:cxn ang="0">
                    <a:pos x="20" y="24"/>
                  </a:cxn>
                  <a:cxn ang="0">
                    <a:pos x="16" y="24"/>
                  </a:cxn>
                  <a:cxn ang="0">
                    <a:pos x="14" y="24"/>
                  </a:cxn>
                </a:cxnLst>
                <a:rect l="0" t="0" r="r" b="b"/>
                <a:pathLst>
                  <a:path w="32" h="32">
                    <a:moveTo>
                      <a:pt x="22" y="2"/>
                    </a:moveTo>
                    <a:lnTo>
                      <a:pt x="22" y="2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2" y="22"/>
                    </a:lnTo>
                    <a:lnTo>
                      <a:pt x="4" y="28"/>
                    </a:lnTo>
                    <a:lnTo>
                      <a:pt x="10" y="30"/>
                    </a:lnTo>
                    <a:lnTo>
                      <a:pt x="10" y="30"/>
                    </a:lnTo>
                    <a:lnTo>
                      <a:pt x="16" y="32"/>
                    </a:lnTo>
                    <a:lnTo>
                      <a:pt x="22" y="30"/>
                    </a:lnTo>
                    <a:lnTo>
                      <a:pt x="28" y="28"/>
                    </a:lnTo>
                    <a:lnTo>
                      <a:pt x="30" y="22"/>
                    </a:lnTo>
                    <a:lnTo>
                      <a:pt x="30" y="22"/>
                    </a:lnTo>
                    <a:lnTo>
                      <a:pt x="32" y="16"/>
                    </a:lnTo>
                    <a:lnTo>
                      <a:pt x="30" y="10"/>
                    </a:lnTo>
                    <a:lnTo>
                      <a:pt x="28" y="4"/>
                    </a:lnTo>
                    <a:lnTo>
                      <a:pt x="22" y="2"/>
                    </a:lnTo>
                    <a:close/>
                    <a:moveTo>
                      <a:pt x="14" y="24"/>
                    </a:moveTo>
                    <a:lnTo>
                      <a:pt x="14" y="24"/>
                    </a:lnTo>
                    <a:lnTo>
                      <a:pt x="10" y="22"/>
                    </a:lnTo>
                    <a:lnTo>
                      <a:pt x="8" y="20"/>
                    </a:lnTo>
                    <a:lnTo>
                      <a:pt x="8" y="16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10" y="10"/>
                    </a:lnTo>
                    <a:lnTo>
                      <a:pt x="12" y="8"/>
                    </a:lnTo>
                    <a:lnTo>
                      <a:pt x="16" y="8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2" y="10"/>
                    </a:lnTo>
                    <a:lnTo>
                      <a:pt x="24" y="12"/>
                    </a:lnTo>
                    <a:lnTo>
                      <a:pt x="24" y="16"/>
                    </a:lnTo>
                    <a:lnTo>
                      <a:pt x="24" y="20"/>
                    </a:lnTo>
                    <a:lnTo>
                      <a:pt x="24" y="20"/>
                    </a:lnTo>
                    <a:lnTo>
                      <a:pt x="22" y="22"/>
                    </a:lnTo>
                    <a:lnTo>
                      <a:pt x="20" y="24"/>
                    </a:lnTo>
                    <a:lnTo>
                      <a:pt x="16" y="24"/>
                    </a:lnTo>
                    <a:lnTo>
                      <a:pt x="14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93" name="Freeform 34"/>
              <p:cNvSpPr>
                <a:spLocks/>
              </p:cNvSpPr>
              <p:nvPr/>
            </p:nvSpPr>
            <p:spPr bwMode="auto">
              <a:xfrm>
                <a:off x="4953000" y="3765550"/>
                <a:ext cx="50800" cy="50800"/>
              </a:xfrm>
              <a:custGeom>
                <a:avLst/>
                <a:gdLst/>
                <a:ahLst/>
                <a:cxnLst>
                  <a:cxn ang="0">
                    <a:pos x="22" y="2"/>
                  </a:cxn>
                  <a:cxn ang="0">
                    <a:pos x="22" y="2"/>
                  </a:cxn>
                  <a:cxn ang="0">
                    <a:pos x="16" y="0"/>
                  </a:cxn>
                  <a:cxn ang="0">
                    <a:pos x="10" y="2"/>
                  </a:cxn>
                  <a:cxn ang="0">
                    <a:pos x="4" y="4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2" y="22"/>
                  </a:cxn>
                  <a:cxn ang="0">
                    <a:pos x="4" y="28"/>
                  </a:cxn>
                  <a:cxn ang="0">
                    <a:pos x="10" y="30"/>
                  </a:cxn>
                  <a:cxn ang="0">
                    <a:pos x="10" y="30"/>
                  </a:cxn>
                  <a:cxn ang="0">
                    <a:pos x="16" y="32"/>
                  </a:cxn>
                  <a:cxn ang="0">
                    <a:pos x="22" y="30"/>
                  </a:cxn>
                  <a:cxn ang="0">
                    <a:pos x="28" y="28"/>
                  </a:cxn>
                  <a:cxn ang="0">
                    <a:pos x="30" y="22"/>
                  </a:cxn>
                  <a:cxn ang="0">
                    <a:pos x="30" y="22"/>
                  </a:cxn>
                  <a:cxn ang="0">
                    <a:pos x="32" y="16"/>
                  </a:cxn>
                  <a:cxn ang="0">
                    <a:pos x="30" y="10"/>
                  </a:cxn>
                  <a:cxn ang="0">
                    <a:pos x="28" y="4"/>
                  </a:cxn>
                  <a:cxn ang="0">
                    <a:pos x="22" y="2"/>
                  </a:cxn>
                </a:cxnLst>
                <a:rect l="0" t="0" r="r" b="b"/>
                <a:pathLst>
                  <a:path w="32" h="32">
                    <a:moveTo>
                      <a:pt x="22" y="2"/>
                    </a:moveTo>
                    <a:lnTo>
                      <a:pt x="22" y="2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2" y="22"/>
                    </a:lnTo>
                    <a:lnTo>
                      <a:pt x="4" y="28"/>
                    </a:lnTo>
                    <a:lnTo>
                      <a:pt x="10" y="30"/>
                    </a:lnTo>
                    <a:lnTo>
                      <a:pt x="10" y="30"/>
                    </a:lnTo>
                    <a:lnTo>
                      <a:pt x="16" y="32"/>
                    </a:lnTo>
                    <a:lnTo>
                      <a:pt x="22" y="30"/>
                    </a:lnTo>
                    <a:lnTo>
                      <a:pt x="28" y="28"/>
                    </a:lnTo>
                    <a:lnTo>
                      <a:pt x="30" y="22"/>
                    </a:lnTo>
                    <a:lnTo>
                      <a:pt x="30" y="22"/>
                    </a:lnTo>
                    <a:lnTo>
                      <a:pt x="32" y="16"/>
                    </a:lnTo>
                    <a:lnTo>
                      <a:pt x="30" y="10"/>
                    </a:lnTo>
                    <a:lnTo>
                      <a:pt x="28" y="4"/>
                    </a:lnTo>
                    <a:lnTo>
                      <a:pt x="22" y="2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94" name="Freeform 36"/>
              <p:cNvSpPr>
                <a:spLocks noEditPoints="1"/>
              </p:cNvSpPr>
              <p:nvPr/>
            </p:nvSpPr>
            <p:spPr bwMode="auto">
              <a:xfrm>
                <a:off x="4902200" y="3714750"/>
                <a:ext cx="152400" cy="152400"/>
              </a:xfrm>
              <a:custGeom>
                <a:avLst/>
                <a:gdLst/>
                <a:ahLst/>
                <a:cxnLst>
                  <a:cxn ang="0">
                    <a:pos x="66" y="4"/>
                  </a:cxn>
                  <a:cxn ang="0">
                    <a:pos x="48" y="0"/>
                  </a:cxn>
                  <a:cxn ang="0">
                    <a:pos x="30" y="4"/>
                  </a:cxn>
                  <a:cxn ang="0">
                    <a:pos x="14" y="14"/>
                  </a:cxn>
                  <a:cxn ang="0">
                    <a:pos x="4" y="30"/>
                  </a:cxn>
                  <a:cxn ang="0">
                    <a:pos x="0" y="40"/>
                  </a:cxn>
                  <a:cxn ang="0">
                    <a:pos x="2" y="58"/>
                  </a:cxn>
                  <a:cxn ang="0">
                    <a:pos x="8" y="76"/>
                  </a:cxn>
                  <a:cxn ang="0">
                    <a:pos x="22" y="88"/>
                  </a:cxn>
                  <a:cxn ang="0">
                    <a:pos x="30" y="92"/>
                  </a:cxn>
                  <a:cxn ang="0">
                    <a:pos x="48" y="96"/>
                  </a:cxn>
                  <a:cxn ang="0">
                    <a:pos x="66" y="92"/>
                  </a:cxn>
                  <a:cxn ang="0">
                    <a:pos x="82" y="82"/>
                  </a:cxn>
                  <a:cxn ang="0">
                    <a:pos x="92" y="66"/>
                  </a:cxn>
                  <a:cxn ang="0">
                    <a:pos x="96" y="56"/>
                  </a:cxn>
                  <a:cxn ang="0">
                    <a:pos x="94" y="38"/>
                  </a:cxn>
                  <a:cxn ang="0">
                    <a:pos x="88" y="22"/>
                  </a:cxn>
                  <a:cxn ang="0">
                    <a:pos x="74" y="8"/>
                  </a:cxn>
                  <a:cxn ang="0">
                    <a:pos x="36" y="78"/>
                  </a:cxn>
                  <a:cxn ang="0">
                    <a:pos x="30" y="74"/>
                  </a:cxn>
                  <a:cxn ang="0">
                    <a:pos x="18" y="60"/>
                  </a:cxn>
                  <a:cxn ang="0">
                    <a:pos x="16" y="42"/>
                  </a:cxn>
                  <a:cxn ang="0">
                    <a:pos x="18" y="36"/>
                  </a:cxn>
                  <a:cxn ang="0">
                    <a:pos x="26" y="26"/>
                  </a:cxn>
                  <a:cxn ang="0">
                    <a:pos x="48" y="16"/>
                  </a:cxn>
                  <a:cxn ang="0">
                    <a:pos x="60" y="18"/>
                  </a:cxn>
                  <a:cxn ang="0">
                    <a:pos x="66" y="22"/>
                  </a:cxn>
                  <a:cxn ang="0">
                    <a:pos x="78" y="36"/>
                  </a:cxn>
                  <a:cxn ang="0">
                    <a:pos x="80" y="54"/>
                  </a:cxn>
                  <a:cxn ang="0">
                    <a:pos x="78" y="60"/>
                  </a:cxn>
                  <a:cxn ang="0">
                    <a:pos x="70" y="70"/>
                  </a:cxn>
                  <a:cxn ang="0">
                    <a:pos x="48" y="80"/>
                  </a:cxn>
                  <a:cxn ang="0">
                    <a:pos x="36" y="78"/>
                  </a:cxn>
                </a:cxnLst>
                <a:rect l="0" t="0" r="r" b="b"/>
                <a:pathLst>
                  <a:path w="96" h="96">
                    <a:moveTo>
                      <a:pt x="66" y="4"/>
                    </a:moveTo>
                    <a:lnTo>
                      <a:pt x="66" y="4"/>
                    </a:lnTo>
                    <a:lnTo>
                      <a:pt x="56" y="0"/>
                    </a:lnTo>
                    <a:lnTo>
                      <a:pt x="48" y="0"/>
                    </a:lnTo>
                    <a:lnTo>
                      <a:pt x="38" y="2"/>
                    </a:lnTo>
                    <a:lnTo>
                      <a:pt x="30" y="4"/>
                    </a:lnTo>
                    <a:lnTo>
                      <a:pt x="22" y="8"/>
                    </a:lnTo>
                    <a:lnTo>
                      <a:pt x="14" y="14"/>
                    </a:lnTo>
                    <a:lnTo>
                      <a:pt x="8" y="22"/>
                    </a:lnTo>
                    <a:lnTo>
                      <a:pt x="4" y="30"/>
                    </a:lnTo>
                    <a:lnTo>
                      <a:pt x="4" y="30"/>
                    </a:lnTo>
                    <a:lnTo>
                      <a:pt x="0" y="40"/>
                    </a:lnTo>
                    <a:lnTo>
                      <a:pt x="0" y="48"/>
                    </a:lnTo>
                    <a:lnTo>
                      <a:pt x="2" y="58"/>
                    </a:lnTo>
                    <a:lnTo>
                      <a:pt x="4" y="66"/>
                    </a:lnTo>
                    <a:lnTo>
                      <a:pt x="8" y="76"/>
                    </a:lnTo>
                    <a:lnTo>
                      <a:pt x="14" y="82"/>
                    </a:lnTo>
                    <a:lnTo>
                      <a:pt x="22" y="88"/>
                    </a:lnTo>
                    <a:lnTo>
                      <a:pt x="30" y="92"/>
                    </a:lnTo>
                    <a:lnTo>
                      <a:pt x="30" y="92"/>
                    </a:lnTo>
                    <a:lnTo>
                      <a:pt x="40" y="96"/>
                    </a:lnTo>
                    <a:lnTo>
                      <a:pt x="48" y="96"/>
                    </a:lnTo>
                    <a:lnTo>
                      <a:pt x="58" y="94"/>
                    </a:lnTo>
                    <a:lnTo>
                      <a:pt x="66" y="92"/>
                    </a:lnTo>
                    <a:lnTo>
                      <a:pt x="76" y="88"/>
                    </a:lnTo>
                    <a:lnTo>
                      <a:pt x="82" y="82"/>
                    </a:lnTo>
                    <a:lnTo>
                      <a:pt x="88" y="74"/>
                    </a:lnTo>
                    <a:lnTo>
                      <a:pt x="92" y="66"/>
                    </a:lnTo>
                    <a:lnTo>
                      <a:pt x="92" y="66"/>
                    </a:lnTo>
                    <a:lnTo>
                      <a:pt x="96" y="56"/>
                    </a:lnTo>
                    <a:lnTo>
                      <a:pt x="96" y="48"/>
                    </a:lnTo>
                    <a:lnTo>
                      <a:pt x="94" y="38"/>
                    </a:lnTo>
                    <a:lnTo>
                      <a:pt x="92" y="30"/>
                    </a:lnTo>
                    <a:lnTo>
                      <a:pt x="88" y="22"/>
                    </a:lnTo>
                    <a:lnTo>
                      <a:pt x="82" y="14"/>
                    </a:lnTo>
                    <a:lnTo>
                      <a:pt x="74" y="8"/>
                    </a:lnTo>
                    <a:lnTo>
                      <a:pt x="66" y="4"/>
                    </a:lnTo>
                    <a:close/>
                    <a:moveTo>
                      <a:pt x="36" y="78"/>
                    </a:moveTo>
                    <a:lnTo>
                      <a:pt x="36" y="78"/>
                    </a:lnTo>
                    <a:lnTo>
                      <a:pt x="30" y="74"/>
                    </a:lnTo>
                    <a:lnTo>
                      <a:pt x="26" y="70"/>
                    </a:lnTo>
                    <a:lnTo>
                      <a:pt x="18" y="60"/>
                    </a:lnTo>
                    <a:lnTo>
                      <a:pt x="16" y="48"/>
                    </a:lnTo>
                    <a:lnTo>
                      <a:pt x="16" y="42"/>
                    </a:lnTo>
                    <a:lnTo>
                      <a:pt x="18" y="36"/>
                    </a:lnTo>
                    <a:lnTo>
                      <a:pt x="18" y="36"/>
                    </a:lnTo>
                    <a:lnTo>
                      <a:pt x="22" y="30"/>
                    </a:lnTo>
                    <a:lnTo>
                      <a:pt x="26" y="26"/>
                    </a:lnTo>
                    <a:lnTo>
                      <a:pt x="36" y="18"/>
                    </a:lnTo>
                    <a:lnTo>
                      <a:pt x="48" y="16"/>
                    </a:lnTo>
                    <a:lnTo>
                      <a:pt x="54" y="16"/>
                    </a:lnTo>
                    <a:lnTo>
                      <a:pt x="60" y="18"/>
                    </a:lnTo>
                    <a:lnTo>
                      <a:pt x="60" y="18"/>
                    </a:lnTo>
                    <a:lnTo>
                      <a:pt x="66" y="22"/>
                    </a:lnTo>
                    <a:lnTo>
                      <a:pt x="70" y="26"/>
                    </a:lnTo>
                    <a:lnTo>
                      <a:pt x="78" y="36"/>
                    </a:lnTo>
                    <a:lnTo>
                      <a:pt x="80" y="48"/>
                    </a:lnTo>
                    <a:lnTo>
                      <a:pt x="80" y="54"/>
                    </a:lnTo>
                    <a:lnTo>
                      <a:pt x="78" y="60"/>
                    </a:lnTo>
                    <a:lnTo>
                      <a:pt x="78" y="60"/>
                    </a:lnTo>
                    <a:lnTo>
                      <a:pt x="74" y="66"/>
                    </a:lnTo>
                    <a:lnTo>
                      <a:pt x="70" y="70"/>
                    </a:lnTo>
                    <a:lnTo>
                      <a:pt x="60" y="78"/>
                    </a:lnTo>
                    <a:lnTo>
                      <a:pt x="48" y="80"/>
                    </a:lnTo>
                    <a:lnTo>
                      <a:pt x="42" y="80"/>
                    </a:lnTo>
                    <a:lnTo>
                      <a:pt x="36" y="7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95" name="Freeform 39"/>
              <p:cNvSpPr>
                <a:spLocks/>
              </p:cNvSpPr>
              <p:nvPr/>
            </p:nvSpPr>
            <p:spPr bwMode="auto">
              <a:xfrm>
                <a:off x="5010150" y="3819525"/>
                <a:ext cx="63500" cy="63500"/>
              </a:xfrm>
              <a:custGeom>
                <a:avLst/>
                <a:gdLst/>
                <a:ahLst/>
                <a:cxnLst>
                  <a:cxn ang="0">
                    <a:pos x="40" y="6"/>
                  </a:cxn>
                  <a:cxn ang="0">
                    <a:pos x="40" y="6"/>
                  </a:cxn>
                  <a:cxn ang="0">
                    <a:pos x="40" y="2"/>
                  </a:cxn>
                  <a:cxn ang="0">
                    <a:pos x="38" y="0"/>
                  </a:cxn>
                  <a:cxn ang="0">
                    <a:pos x="38" y="0"/>
                  </a:cxn>
                  <a:cxn ang="0">
                    <a:pos x="34" y="0"/>
                  </a:cxn>
                  <a:cxn ang="0">
                    <a:pos x="32" y="2"/>
                  </a:cxn>
                  <a:cxn ang="0">
                    <a:pos x="32" y="2"/>
                  </a:cxn>
                  <a:cxn ang="0">
                    <a:pos x="32" y="2"/>
                  </a:cxn>
                  <a:cxn ang="0">
                    <a:pos x="26" y="12"/>
                  </a:cxn>
                  <a:cxn ang="0">
                    <a:pos x="20" y="22"/>
                  </a:cxn>
                  <a:cxn ang="0">
                    <a:pos x="12" y="28"/>
                  </a:cxn>
                  <a:cxn ang="0">
                    <a:pos x="2" y="34"/>
                  </a:cxn>
                  <a:cxn ang="0">
                    <a:pos x="2" y="34"/>
                  </a:cxn>
                  <a:cxn ang="0">
                    <a:pos x="0" y="36"/>
                  </a:cxn>
                  <a:cxn ang="0">
                    <a:pos x="0" y="38"/>
                  </a:cxn>
                  <a:cxn ang="0">
                    <a:pos x="0" y="38"/>
                  </a:cxn>
                  <a:cxn ang="0">
                    <a:pos x="2" y="40"/>
                  </a:cxn>
                  <a:cxn ang="0">
                    <a:pos x="6" y="40"/>
                  </a:cxn>
                  <a:cxn ang="0">
                    <a:pos x="6" y="40"/>
                  </a:cxn>
                  <a:cxn ang="0">
                    <a:pos x="6" y="40"/>
                  </a:cxn>
                  <a:cxn ang="0">
                    <a:pos x="6" y="40"/>
                  </a:cxn>
                  <a:cxn ang="0">
                    <a:pos x="16" y="34"/>
                  </a:cxn>
                  <a:cxn ang="0">
                    <a:pos x="26" y="26"/>
                  </a:cxn>
                  <a:cxn ang="0">
                    <a:pos x="34" y="18"/>
                  </a:cxn>
                  <a:cxn ang="0">
                    <a:pos x="40" y="6"/>
                  </a:cxn>
                  <a:cxn ang="0">
                    <a:pos x="40" y="6"/>
                  </a:cxn>
                </a:cxnLst>
                <a:rect l="0" t="0" r="r" b="b"/>
                <a:pathLst>
                  <a:path w="40" h="40">
                    <a:moveTo>
                      <a:pt x="40" y="6"/>
                    </a:moveTo>
                    <a:lnTo>
                      <a:pt x="40" y="6"/>
                    </a:lnTo>
                    <a:lnTo>
                      <a:pt x="40" y="2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34" y="0"/>
                    </a:lnTo>
                    <a:lnTo>
                      <a:pt x="32" y="2"/>
                    </a:lnTo>
                    <a:lnTo>
                      <a:pt x="32" y="2"/>
                    </a:lnTo>
                    <a:lnTo>
                      <a:pt x="32" y="2"/>
                    </a:lnTo>
                    <a:lnTo>
                      <a:pt x="26" y="12"/>
                    </a:lnTo>
                    <a:lnTo>
                      <a:pt x="20" y="22"/>
                    </a:lnTo>
                    <a:lnTo>
                      <a:pt x="12" y="28"/>
                    </a:lnTo>
                    <a:lnTo>
                      <a:pt x="2" y="34"/>
                    </a:lnTo>
                    <a:lnTo>
                      <a:pt x="2" y="34"/>
                    </a:lnTo>
                    <a:lnTo>
                      <a:pt x="0" y="36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2" y="40"/>
                    </a:lnTo>
                    <a:lnTo>
                      <a:pt x="6" y="40"/>
                    </a:lnTo>
                    <a:lnTo>
                      <a:pt x="6" y="40"/>
                    </a:lnTo>
                    <a:lnTo>
                      <a:pt x="6" y="40"/>
                    </a:lnTo>
                    <a:lnTo>
                      <a:pt x="6" y="40"/>
                    </a:lnTo>
                    <a:lnTo>
                      <a:pt x="16" y="34"/>
                    </a:lnTo>
                    <a:lnTo>
                      <a:pt x="26" y="26"/>
                    </a:lnTo>
                    <a:lnTo>
                      <a:pt x="34" y="18"/>
                    </a:lnTo>
                    <a:lnTo>
                      <a:pt x="40" y="6"/>
                    </a:lnTo>
                    <a:lnTo>
                      <a:pt x="4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96" name="Freeform 40"/>
              <p:cNvSpPr>
                <a:spLocks/>
              </p:cNvSpPr>
              <p:nvPr/>
            </p:nvSpPr>
            <p:spPr bwMode="auto">
              <a:xfrm>
                <a:off x="5029200" y="3838575"/>
                <a:ext cx="92075" cy="92075"/>
              </a:xfrm>
              <a:custGeom>
                <a:avLst/>
                <a:gdLst/>
                <a:ahLst/>
                <a:cxnLst>
                  <a:cxn ang="0">
                    <a:pos x="54" y="0"/>
                  </a:cxn>
                  <a:cxn ang="0">
                    <a:pos x="54" y="0"/>
                  </a:cxn>
                  <a:cxn ang="0">
                    <a:pos x="52" y="0"/>
                  </a:cxn>
                  <a:cxn ang="0">
                    <a:pos x="50" y="2"/>
                  </a:cxn>
                  <a:cxn ang="0">
                    <a:pos x="50" y="2"/>
                  </a:cxn>
                  <a:cxn ang="0">
                    <a:pos x="42" y="18"/>
                  </a:cxn>
                  <a:cxn ang="0">
                    <a:pos x="30" y="32"/>
                  </a:cxn>
                  <a:cxn ang="0">
                    <a:pos x="18" y="42"/>
                  </a:cxn>
                  <a:cxn ang="0">
                    <a:pos x="2" y="50"/>
                  </a:cxn>
                  <a:cxn ang="0">
                    <a:pos x="2" y="50"/>
                  </a:cxn>
                  <a:cxn ang="0">
                    <a:pos x="0" y="54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2" y="58"/>
                  </a:cxn>
                  <a:cxn ang="0">
                    <a:pos x="6" y="58"/>
                  </a:cxn>
                  <a:cxn ang="0">
                    <a:pos x="6" y="58"/>
                  </a:cxn>
                  <a:cxn ang="0">
                    <a:pos x="6" y="58"/>
                  </a:cxn>
                  <a:cxn ang="0">
                    <a:pos x="6" y="58"/>
                  </a:cxn>
                  <a:cxn ang="0">
                    <a:pos x="22" y="50"/>
                  </a:cxn>
                  <a:cxn ang="0">
                    <a:pos x="36" y="38"/>
                  </a:cxn>
                  <a:cxn ang="0">
                    <a:pos x="48" y="22"/>
                  </a:cxn>
                  <a:cxn ang="0">
                    <a:pos x="58" y="6"/>
                  </a:cxn>
                  <a:cxn ang="0">
                    <a:pos x="58" y="6"/>
                  </a:cxn>
                  <a:cxn ang="0">
                    <a:pos x="58" y="2"/>
                  </a:cxn>
                  <a:cxn ang="0">
                    <a:pos x="54" y="0"/>
                  </a:cxn>
                </a:cxnLst>
                <a:rect l="0" t="0" r="r" b="b"/>
                <a:pathLst>
                  <a:path w="58" h="58">
                    <a:moveTo>
                      <a:pt x="54" y="0"/>
                    </a:moveTo>
                    <a:lnTo>
                      <a:pt x="54" y="0"/>
                    </a:lnTo>
                    <a:lnTo>
                      <a:pt x="52" y="0"/>
                    </a:lnTo>
                    <a:lnTo>
                      <a:pt x="50" y="2"/>
                    </a:lnTo>
                    <a:lnTo>
                      <a:pt x="50" y="2"/>
                    </a:lnTo>
                    <a:lnTo>
                      <a:pt x="42" y="18"/>
                    </a:lnTo>
                    <a:lnTo>
                      <a:pt x="30" y="32"/>
                    </a:lnTo>
                    <a:lnTo>
                      <a:pt x="18" y="42"/>
                    </a:lnTo>
                    <a:lnTo>
                      <a:pt x="2" y="50"/>
                    </a:lnTo>
                    <a:lnTo>
                      <a:pt x="2" y="50"/>
                    </a:lnTo>
                    <a:lnTo>
                      <a:pt x="0" y="54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2" y="58"/>
                    </a:lnTo>
                    <a:lnTo>
                      <a:pt x="6" y="58"/>
                    </a:lnTo>
                    <a:lnTo>
                      <a:pt x="6" y="58"/>
                    </a:lnTo>
                    <a:lnTo>
                      <a:pt x="6" y="58"/>
                    </a:lnTo>
                    <a:lnTo>
                      <a:pt x="6" y="58"/>
                    </a:lnTo>
                    <a:lnTo>
                      <a:pt x="22" y="50"/>
                    </a:lnTo>
                    <a:lnTo>
                      <a:pt x="36" y="38"/>
                    </a:lnTo>
                    <a:lnTo>
                      <a:pt x="48" y="22"/>
                    </a:lnTo>
                    <a:lnTo>
                      <a:pt x="58" y="6"/>
                    </a:lnTo>
                    <a:lnTo>
                      <a:pt x="58" y="6"/>
                    </a:lnTo>
                    <a:lnTo>
                      <a:pt x="58" y="2"/>
                    </a:lnTo>
                    <a:lnTo>
                      <a:pt x="5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97" name="Freeform 41"/>
              <p:cNvSpPr>
                <a:spLocks/>
              </p:cNvSpPr>
              <p:nvPr/>
            </p:nvSpPr>
            <p:spPr bwMode="auto">
              <a:xfrm>
                <a:off x="5029200" y="3838575"/>
                <a:ext cx="92075" cy="92075"/>
              </a:xfrm>
              <a:custGeom>
                <a:avLst/>
                <a:gdLst/>
                <a:ahLst/>
                <a:cxnLst>
                  <a:cxn ang="0">
                    <a:pos x="54" y="0"/>
                  </a:cxn>
                  <a:cxn ang="0">
                    <a:pos x="54" y="0"/>
                  </a:cxn>
                  <a:cxn ang="0">
                    <a:pos x="52" y="0"/>
                  </a:cxn>
                  <a:cxn ang="0">
                    <a:pos x="50" y="2"/>
                  </a:cxn>
                  <a:cxn ang="0">
                    <a:pos x="50" y="2"/>
                  </a:cxn>
                  <a:cxn ang="0">
                    <a:pos x="42" y="18"/>
                  </a:cxn>
                  <a:cxn ang="0">
                    <a:pos x="30" y="32"/>
                  </a:cxn>
                  <a:cxn ang="0">
                    <a:pos x="18" y="42"/>
                  </a:cxn>
                  <a:cxn ang="0">
                    <a:pos x="2" y="50"/>
                  </a:cxn>
                  <a:cxn ang="0">
                    <a:pos x="2" y="50"/>
                  </a:cxn>
                  <a:cxn ang="0">
                    <a:pos x="0" y="54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2" y="58"/>
                  </a:cxn>
                  <a:cxn ang="0">
                    <a:pos x="6" y="58"/>
                  </a:cxn>
                  <a:cxn ang="0">
                    <a:pos x="6" y="58"/>
                  </a:cxn>
                  <a:cxn ang="0">
                    <a:pos x="6" y="58"/>
                  </a:cxn>
                  <a:cxn ang="0">
                    <a:pos x="6" y="58"/>
                  </a:cxn>
                  <a:cxn ang="0">
                    <a:pos x="22" y="50"/>
                  </a:cxn>
                  <a:cxn ang="0">
                    <a:pos x="36" y="38"/>
                  </a:cxn>
                  <a:cxn ang="0">
                    <a:pos x="48" y="22"/>
                  </a:cxn>
                  <a:cxn ang="0">
                    <a:pos x="58" y="6"/>
                  </a:cxn>
                  <a:cxn ang="0">
                    <a:pos x="58" y="6"/>
                  </a:cxn>
                  <a:cxn ang="0">
                    <a:pos x="58" y="2"/>
                  </a:cxn>
                  <a:cxn ang="0">
                    <a:pos x="54" y="0"/>
                  </a:cxn>
                </a:cxnLst>
                <a:rect l="0" t="0" r="r" b="b"/>
                <a:pathLst>
                  <a:path w="58" h="58">
                    <a:moveTo>
                      <a:pt x="54" y="0"/>
                    </a:moveTo>
                    <a:lnTo>
                      <a:pt x="54" y="0"/>
                    </a:lnTo>
                    <a:lnTo>
                      <a:pt x="52" y="0"/>
                    </a:lnTo>
                    <a:lnTo>
                      <a:pt x="50" y="2"/>
                    </a:lnTo>
                    <a:lnTo>
                      <a:pt x="50" y="2"/>
                    </a:lnTo>
                    <a:lnTo>
                      <a:pt x="42" y="18"/>
                    </a:lnTo>
                    <a:lnTo>
                      <a:pt x="30" y="32"/>
                    </a:lnTo>
                    <a:lnTo>
                      <a:pt x="18" y="42"/>
                    </a:lnTo>
                    <a:lnTo>
                      <a:pt x="2" y="50"/>
                    </a:lnTo>
                    <a:lnTo>
                      <a:pt x="2" y="50"/>
                    </a:lnTo>
                    <a:lnTo>
                      <a:pt x="0" y="54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2" y="58"/>
                    </a:lnTo>
                    <a:lnTo>
                      <a:pt x="6" y="58"/>
                    </a:lnTo>
                    <a:lnTo>
                      <a:pt x="6" y="58"/>
                    </a:lnTo>
                    <a:lnTo>
                      <a:pt x="6" y="58"/>
                    </a:lnTo>
                    <a:lnTo>
                      <a:pt x="6" y="58"/>
                    </a:lnTo>
                    <a:lnTo>
                      <a:pt x="22" y="50"/>
                    </a:lnTo>
                    <a:lnTo>
                      <a:pt x="36" y="38"/>
                    </a:lnTo>
                    <a:lnTo>
                      <a:pt x="48" y="22"/>
                    </a:lnTo>
                    <a:lnTo>
                      <a:pt x="58" y="6"/>
                    </a:lnTo>
                    <a:lnTo>
                      <a:pt x="58" y="6"/>
                    </a:lnTo>
                    <a:lnTo>
                      <a:pt x="58" y="2"/>
                    </a:lnTo>
                    <a:lnTo>
                      <a:pt x="54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98" name="Freeform 42"/>
              <p:cNvSpPr>
                <a:spLocks/>
              </p:cNvSpPr>
              <p:nvPr/>
            </p:nvSpPr>
            <p:spPr bwMode="auto">
              <a:xfrm>
                <a:off x="5019675" y="3829050"/>
                <a:ext cx="76200" cy="79375"/>
              </a:xfrm>
              <a:custGeom>
                <a:avLst/>
                <a:gdLst/>
                <a:ahLst/>
                <a:cxnLst>
                  <a:cxn ang="0">
                    <a:pos x="46" y="0"/>
                  </a:cxn>
                  <a:cxn ang="0">
                    <a:pos x="46" y="0"/>
                  </a:cxn>
                  <a:cxn ang="0">
                    <a:pos x="44" y="0"/>
                  </a:cxn>
                  <a:cxn ang="0">
                    <a:pos x="40" y="2"/>
                  </a:cxn>
                  <a:cxn ang="0">
                    <a:pos x="40" y="2"/>
                  </a:cxn>
                  <a:cxn ang="0">
                    <a:pos x="34" y="16"/>
                  </a:cxn>
                  <a:cxn ang="0">
                    <a:pos x="26" y="26"/>
                  </a:cxn>
                  <a:cxn ang="0">
                    <a:pos x="14" y="36"/>
                  </a:cxn>
                  <a:cxn ang="0">
                    <a:pos x="2" y="42"/>
                  </a:cxn>
                  <a:cxn ang="0">
                    <a:pos x="2" y="42"/>
                  </a:cxn>
                  <a:cxn ang="0">
                    <a:pos x="2" y="42"/>
                  </a:cxn>
                  <a:cxn ang="0">
                    <a:pos x="0" y="44"/>
                  </a:cxn>
                  <a:cxn ang="0">
                    <a:pos x="0" y="48"/>
                  </a:cxn>
                  <a:cxn ang="0">
                    <a:pos x="0" y="48"/>
                  </a:cxn>
                  <a:cxn ang="0">
                    <a:pos x="2" y="50"/>
                  </a:cxn>
                  <a:cxn ang="0">
                    <a:pos x="6" y="50"/>
                  </a:cxn>
                  <a:cxn ang="0">
                    <a:pos x="6" y="50"/>
                  </a:cxn>
                  <a:cxn ang="0">
                    <a:pos x="6" y="50"/>
                  </a:cxn>
                  <a:cxn ang="0">
                    <a:pos x="6" y="50"/>
                  </a:cxn>
                  <a:cxn ang="0">
                    <a:pos x="20" y="42"/>
                  </a:cxn>
                  <a:cxn ang="0">
                    <a:pos x="30" y="32"/>
                  </a:cxn>
                  <a:cxn ang="0">
                    <a:pos x="40" y="20"/>
                  </a:cxn>
                  <a:cxn ang="0">
                    <a:pos x="48" y="6"/>
                  </a:cxn>
                  <a:cxn ang="0">
                    <a:pos x="48" y="6"/>
                  </a:cxn>
                  <a:cxn ang="0">
                    <a:pos x="48" y="2"/>
                  </a:cxn>
                  <a:cxn ang="0">
                    <a:pos x="46" y="0"/>
                  </a:cxn>
                </a:cxnLst>
                <a:rect l="0" t="0" r="r" b="b"/>
                <a:pathLst>
                  <a:path w="48" h="50">
                    <a:moveTo>
                      <a:pt x="46" y="0"/>
                    </a:moveTo>
                    <a:lnTo>
                      <a:pt x="46" y="0"/>
                    </a:lnTo>
                    <a:lnTo>
                      <a:pt x="44" y="0"/>
                    </a:lnTo>
                    <a:lnTo>
                      <a:pt x="40" y="2"/>
                    </a:lnTo>
                    <a:lnTo>
                      <a:pt x="40" y="2"/>
                    </a:lnTo>
                    <a:lnTo>
                      <a:pt x="34" y="16"/>
                    </a:lnTo>
                    <a:lnTo>
                      <a:pt x="26" y="26"/>
                    </a:lnTo>
                    <a:lnTo>
                      <a:pt x="14" y="36"/>
                    </a:lnTo>
                    <a:lnTo>
                      <a:pt x="2" y="42"/>
                    </a:lnTo>
                    <a:lnTo>
                      <a:pt x="2" y="42"/>
                    </a:lnTo>
                    <a:lnTo>
                      <a:pt x="2" y="42"/>
                    </a:lnTo>
                    <a:lnTo>
                      <a:pt x="0" y="44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" y="50"/>
                    </a:lnTo>
                    <a:lnTo>
                      <a:pt x="6" y="50"/>
                    </a:lnTo>
                    <a:lnTo>
                      <a:pt x="6" y="50"/>
                    </a:lnTo>
                    <a:lnTo>
                      <a:pt x="6" y="50"/>
                    </a:lnTo>
                    <a:lnTo>
                      <a:pt x="6" y="50"/>
                    </a:lnTo>
                    <a:lnTo>
                      <a:pt x="20" y="42"/>
                    </a:lnTo>
                    <a:lnTo>
                      <a:pt x="30" y="32"/>
                    </a:lnTo>
                    <a:lnTo>
                      <a:pt x="40" y="20"/>
                    </a:lnTo>
                    <a:lnTo>
                      <a:pt x="48" y="6"/>
                    </a:lnTo>
                    <a:lnTo>
                      <a:pt x="48" y="6"/>
                    </a:lnTo>
                    <a:lnTo>
                      <a:pt x="48" y="2"/>
                    </a:lnTo>
                    <a:lnTo>
                      <a:pt x="4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99" name="Freeform 43"/>
              <p:cNvSpPr>
                <a:spLocks/>
              </p:cNvSpPr>
              <p:nvPr/>
            </p:nvSpPr>
            <p:spPr bwMode="auto">
              <a:xfrm>
                <a:off x="5019675" y="3829050"/>
                <a:ext cx="76200" cy="79375"/>
              </a:xfrm>
              <a:custGeom>
                <a:avLst/>
                <a:gdLst/>
                <a:ahLst/>
                <a:cxnLst>
                  <a:cxn ang="0">
                    <a:pos x="46" y="0"/>
                  </a:cxn>
                  <a:cxn ang="0">
                    <a:pos x="46" y="0"/>
                  </a:cxn>
                  <a:cxn ang="0">
                    <a:pos x="44" y="0"/>
                  </a:cxn>
                  <a:cxn ang="0">
                    <a:pos x="40" y="2"/>
                  </a:cxn>
                  <a:cxn ang="0">
                    <a:pos x="40" y="2"/>
                  </a:cxn>
                  <a:cxn ang="0">
                    <a:pos x="34" y="16"/>
                  </a:cxn>
                  <a:cxn ang="0">
                    <a:pos x="26" y="26"/>
                  </a:cxn>
                  <a:cxn ang="0">
                    <a:pos x="14" y="36"/>
                  </a:cxn>
                  <a:cxn ang="0">
                    <a:pos x="2" y="42"/>
                  </a:cxn>
                  <a:cxn ang="0">
                    <a:pos x="2" y="42"/>
                  </a:cxn>
                  <a:cxn ang="0">
                    <a:pos x="2" y="42"/>
                  </a:cxn>
                  <a:cxn ang="0">
                    <a:pos x="0" y="44"/>
                  </a:cxn>
                  <a:cxn ang="0">
                    <a:pos x="0" y="48"/>
                  </a:cxn>
                  <a:cxn ang="0">
                    <a:pos x="0" y="48"/>
                  </a:cxn>
                  <a:cxn ang="0">
                    <a:pos x="2" y="50"/>
                  </a:cxn>
                  <a:cxn ang="0">
                    <a:pos x="6" y="50"/>
                  </a:cxn>
                  <a:cxn ang="0">
                    <a:pos x="6" y="50"/>
                  </a:cxn>
                  <a:cxn ang="0">
                    <a:pos x="6" y="50"/>
                  </a:cxn>
                  <a:cxn ang="0">
                    <a:pos x="6" y="50"/>
                  </a:cxn>
                  <a:cxn ang="0">
                    <a:pos x="20" y="42"/>
                  </a:cxn>
                  <a:cxn ang="0">
                    <a:pos x="30" y="32"/>
                  </a:cxn>
                  <a:cxn ang="0">
                    <a:pos x="40" y="20"/>
                  </a:cxn>
                  <a:cxn ang="0">
                    <a:pos x="48" y="6"/>
                  </a:cxn>
                  <a:cxn ang="0">
                    <a:pos x="48" y="6"/>
                  </a:cxn>
                  <a:cxn ang="0">
                    <a:pos x="48" y="2"/>
                  </a:cxn>
                  <a:cxn ang="0">
                    <a:pos x="46" y="0"/>
                  </a:cxn>
                </a:cxnLst>
                <a:rect l="0" t="0" r="r" b="b"/>
                <a:pathLst>
                  <a:path w="48" h="50">
                    <a:moveTo>
                      <a:pt x="46" y="0"/>
                    </a:moveTo>
                    <a:lnTo>
                      <a:pt x="46" y="0"/>
                    </a:lnTo>
                    <a:lnTo>
                      <a:pt x="44" y="0"/>
                    </a:lnTo>
                    <a:lnTo>
                      <a:pt x="40" y="2"/>
                    </a:lnTo>
                    <a:lnTo>
                      <a:pt x="40" y="2"/>
                    </a:lnTo>
                    <a:lnTo>
                      <a:pt x="34" y="16"/>
                    </a:lnTo>
                    <a:lnTo>
                      <a:pt x="26" y="26"/>
                    </a:lnTo>
                    <a:lnTo>
                      <a:pt x="14" y="36"/>
                    </a:lnTo>
                    <a:lnTo>
                      <a:pt x="2" y="42"/>
                    </a:lnTo>
                    <a:lnTo>
                      <a:pt x="2" y="42"/>
                    </a:lnTo>
                    <a:lnTo>
                      <a:pt x="2" y="42"/>
                    </a:lnTo>
                    <a:lnTo>
                      <a:pt x="0" y="44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" y="50"/>
                    </a:lnTo>
                    <a:lnTo>
                      <a:pt x="6" y="50"/>
                    </a:lnTo>
                    <a:lnTo>
                      <a:pt x="6" y="50"/>
                    </a:lnTo>
                    <a:lnTo>
                      <a:pt x="6" y="50"/>
                    </a:lnTo>
                    <a:lnTo>
                      <a:pt x="6" y="50"/>
                    </a:lnTo>
                    <a:lnTo>
                      <a:pt x="20" y="42"/>
                    </a:lnTo>
                    <a:lnTo>
                      <a:pt x="30" y="32"/>
                    </a:lnTo>
                    <a:lnTo>
                      <a:pt x="40" y="20"/>
                    </a:lnTo>
                    <a:lnTo>
                      <a:pt x="48" y="6"/>
                    </a:lnTo>
                    <a:lnTo>
                      <a:pt x="48" y="6"/>
                    </a:lnTo>
                    <a:lnTo>
                      <a:pt x="48" y="2"/>
                    </a:lnTo>
                    <a:lnTo>
                      <a:pt x="46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00" name="Freeform 44"/>
              <p:cNvSpPr>
                <a:spLocks/>
              </p:cNvSpPr>
              <p:nvPr/>
            </p:nvSpPr>
            <p:spPr bwMode="auto">
              <a:xfrm>
                <a:off x="4883150" y="3698875"/>
                <a:ext cx="63500" cy="63500"/>
              </a:xfrm>
              <a:custGeom>
                <a:avLst/>
                <a:gdLst/>
                <a:ahLst/>
                <a:cxnLst>
                  <a:cxn ang="0">
                    <a:pos x="40" y="2"/>
                  </a:cxn>
                  <a:cxn ang="0">
                    <a:pos x="40" y="2"/>
                  </a:cxn>
                  <a:cxn ang="0">
                    <a:pos x="38" y="0"/>
                  </a:cxn>
                  <a:cxn ang="0">
                    <a:pos x="34" y="0"/>
                  </a:cxn>
                  <a:cxn ang="0">
                    <a:pos x="34" y="0"/>
                  </a:cxn>
                  <a:cxn ang="0">
                    <a:pos x="34" y="0"/>
                  </a:cxn>
                  <a:cxn ang="0">
                    <a:pos x="34" y="0"/>
                  </a:cxn>
                  <a:cxn ang="0">
                    <a:pos x="24" y="6"/>
                  </a:cxn>
                  <a:cxn ang="0">
                    <a:pos x="14" y="14"/>
                  </a:cxn>
                  <a:cxn ang="0">
                    <a:pos x="6" y="22"/>
                  </a:cxn>
                  <a:cxn ang="0">
                    <a:pos x="0" y="34"/>
                  </a:cxn>
                  <a:cxn ang="0">
                    <a:pos x="0" y="34"/>
                  </a:cxn>
                  <a:cxn ang="0">
                    <a:pos x="0" y="34"/>
                  </a:cxn>
                  <a:cxn ang="0">
                    <a:pos x="0" y="38"/>
                  </a:cxn>
                  <a:cxn ang="0">
                    <a:pos x="2" y="40"/>
                  </a:cxn>
                  <a:cxn ang="0">
                    <a:pos x="2" y="40"/>
                  </a:cxn>
                  <a:cxn ang="0">
                    <a:pos x="6" y="40"/>
                  </a:cxn>
                  <a:cxn ang="0">
                    <a:pos x="8" y="38"/>
                  </a:cxn>
                  <a:cxn ang="0">
                    <a:pos x="8" y="38"/>
                  </a:cxn>
                  <a:cxn ang="0">
                    <a:pos x="8" y="38"/>
                  </a:cxn>
                  <a:cxn ang="0">
                    <a:pos x="14" y="28"/>
                  </a:cxn>
                  <a:cxn ang="0">
                    <a:pos x="20" y="18"/>
                  </a:cxn>
                  <a:cxn ang="0">
                    <a:pos x="28" y="12"/>
                  </a:cxn>
                  <a:cxn ang="0">
                    <a:pos x="38" y="6"/>
                  </a:cxn>
                  <a:cxn ang="0">
                    <a:pos x="38" y="6"/>
                  </a:cxn>
                  <a:cxn ang="0">
                    <a:pos x="40" y="4"/>
                  </a:cxn>
                  <a:cxn ang="0">
                    <a:pos x="40" y="2"/>
                  </a:cxn>
                </a:cxnLst>
                <a:rect l="0" t="0" r="r" b="b"/>
                <a:pathLst>
                  <a:path w="40" h="40">
                    <a:moveTo>
                      <a:pt x="40" y="2"/>
                    </a:moveTo>
                    <a:lnTo>
                      <a:pt x="40" y="2"/>
                    </a:lnTo>
                    <a:lnTo>
                      <a:pt x="38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24" y="6"/>
                    </a:lnTo>
                    <a:lnTo>
                      <a:pt x="14" y="14"/>
                    </a:lnTo>
                    <a:lnTo>
                      <a:pt x="6" y="22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38"/>
                    </a:lnTo>
                    <a:lnTo>
                      <a:pt x="2" y="40"/>
                    </a:lnTo>
                    <a:lnTo>
                      <a:pt x="2" y="40"/>
                    </a:lnTo>
                    <a:lnTo>
                      <a:pt x="6" y="40"/>
                    </a:lnTo>
                    <a:lnTo>
                      <a:pt x="8" y="38"/>
                    </a:lnTo>
                    <a:lnTo>
                      <a:pt x="8" y="38"/>
                    </a:lnTo>
                    <a:lnTo>
                      <a:pt x="8" y="38"/>
                    </a:lnTo>
                    <a:lnTo>
                      <a:pt x="14" y="28"/>
                    </a:lnTo>
                    <a:lnTo>
                      <a:pt x="20" y="18"/>
                    </a:lnTo>
                    <a:lnTo>
                      <a:pt x="28" y="12"/>
                    </a:lnTo>
                    <a:lnTo>
                      <a:pt x="38" y="6"/>
                    </a:lnTo>
                    <a:lnTo>
                      <a:pt x="38" y="6"/>
                    </a:lnTo>
                    <a:lnTo>
                      <a:pt x="40" y="4"/>
                    </a:lnTo>
                    <a:lnTo>
                      <a:pt x="4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01" name="Freeform 45"/>
              <p:cNvSpPr>
                <a:spLocks/>
              </p:cNvSpPr>
              <p:nvPr/>
            </p:nvSpPr>
            <p:spPr bwMode="auto">
              <a:xfrm>
                <a:off x="4883150" y="3698875"/>
                <a:ext cx="63500" cy="63500"/>
              </a:xfrm>
              <a:custGeom>
                <a:avLst/>
                <a:gdLst/>
                <a:ahLst/>
                <a:cxnLst>
                  <a:cxn ang="0">
                    <a:pos x="40" y="2"/>
                  </a:cxn>
                  <a:cxn ang="0">
                    <a:pos x="40" y="2"/>
                  </a:cxn>
                  <a:cxn ang="0">
                    <a:pos x="38" y="0"/>
                  </a:cxn>
                  <a:cxn ang="0">
                    <a:pos x="34" y="0"/>
                  </a:cxn>
                  <a:cxn ang="0">
                    <a:pos x="34" y="0"/>
                  </a:cxn>
                  <a:cxn ang="0">
                    <a:pos x="34" y="0"/>
                  </a:cxn>
                  <a:cxn ang="0">
                    <a:pos x="34" y="0"/>
                  </a:cxn>
                  <a:cxn ang="0">
                    <a:pos x="24" y="6"/>
                  </a:cxn>
                  <a:cxn ang="0">
                    <a:pos x="14" y="14"/>
                  </a:cxn>
                  <a:cxn ang="0">
                    <a:pos x="6" y="22"/>
                  </a:cxn>
                  <a:cxn ang="0">
                    <a:pos x="0" y="34"/>
                  </a:cxn>
                  <a:cxn ang="0">
                    <a:pos x="0" y="34"/>
                  </a:cxn>
                  <a:cxn ang="0">
                    <a:pos x="0" y="34"/>
                  </a:cxn>
                  <a:cxn ang="0">
                    <a:pos x="0" y="38"/>
                  </a:cxn>
                  <a:cxn ang="0">
                    <a:pos x="2" y="40"/>
                  </a:cxn>
                  <a:cxn ang="0">
                    <a:pos x="2" y="40"/>
                  </a:cxn>
                  <a:cxn ang="0">
                    <a:pos x="6" y="40"/>
                  </a:cxn>
                  <a:cxn ang="0">
                    <a:pos x="8" y="38"/>
                  </a:cxn>
                  <a:cxn ang="0">
                    <a:pos x="8" y="38"/>
                  </a:cxn>
                  <a:cxn ang="0">
                    <a:pos x="8" y="38"/>
                  </a:cxn>
                  <a:cxn ang="0">
                    <a:pos x="14" y="28"/>
                  </a:cxn>
                  <a:cxn ang="0">
                    <a:pos x="20" y="18"/>
                  </a:cxn>
                  <a:cxn ang="0">
                    <a:pos x="28" y="12"/>
                  </a:cxn>
                  <a:cxn ang="0">
                    <a:pos x="38" y="6"/>
                  </a:cxn>
                  <a:cxn ang="0">
                    <a:pos x="38" y="6"/>
                  </a:cxn>
                  <a:cxn ang="0">
                    <a:pos x="40" y="4"/>
                  </a:cxn>
                  <a:cxn ang="0">
                    <a:pos x="40" y="2"/>
                  </a:cxn>
                </a:cxnLst>
                <a:rect l="0" t="0" r="r" b="b"/>
                <a:pathLst>
                  <a:path w="40" h="40">
                    <a:moveTo>
                      <a:pt x="40" y="2"/>
                    </a:moveTo>
                    <a:lnTo>
                      <a:pt x="40" y="2"/>
                    </a:lnTo>
                    <a:lnTo>
                      <a:pt x="38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24" y="6"/>
                    </a:lnTo>
                    <a:lnTo>
                      <a:pt x="14" y="14"/>
                    </a:lnTo>
                    <a:lnTo>
                      <a:pt x="6" y="22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38"/>
                    </a:lnTo>
                    <a:lnTo>
                      <a:pt x="2" y="40"/>
                    </a:lnTo>
                    <a:lnTo>
                      <a:pt x="2" y="40"/>
                    </a:lnTo>
                    <a:lnTo>
                      <a:pt x="6" y="40"/>
                    </a:lnTo>
                    <a:lnTo>
                      <a:pt x="8" y="38"/>
                    </a:lnTo>
                    <a:lnTo>
                      <a:pt x="8" y="38"/>
                    </a:lnTo>
                    <a:lnTo>
                      <a:pt x="8" y="38"/>
                    </a:lnTo>
                    <a:lnTo>
                      <a:pt x="14" y="28"/>
                    </a:lnTo>
                    <a:lnTo>
                      <a:pt x="20" y="18"/>
                    </a:lnTo>
                    <a:lnTo>
                      <a:pt x="28" y="12"/>
                    </a:lnTo>
                    <a:lnTo>
                      <a:pt x="38" y="6"/>
                    </a:lnTo>
                    <a:lnTo>
                      <a:pt x="38" y="6"/>
                    </a:lnTo>
                    <a:lnTo>
                      <a:pt x="40" y="4"/>
                    </a:lnTo>
                    <a:lnTo>
                      <a:pt x="40" y="2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02" name="Freeform 46"/>
              <p:cNvSpPr>
                <a:spLocks/>
              </p:cNvSpPr>
              <p:nvPr/>
            </p:nvSpPr>
            <p:spPr bwMode="auto">
              <a:xfrm>
                <a:off x="4835525" y="3651250"/>
                <a:ext cx="92075" cy="92075"/>
              </a:xfrm>
              <a:custGeom>
                <a:avLst/>
                <a:gdLst/>
                <a:ahLst/>
                <a:cxnLst>
                  <a:cxn ang="0">
                    <a:pos x="58" y="2"/>
                  </a:cxn>
                  <a:cxn ang="0">
                    <a:pos x="58" y="2"/>
                  </a:cxn>
                  <a:cxn ang="0">
                    <a:pos x="56" y="0"/>
                  </a:cxn>
                  <a:cxn ang="0">
                    <a:pos x="52" y="0"/>
                  </a:cxn>
                  <a:cxn ang="0">
                    <a:pos x="52" y="0"/>
                  </a:cxn>
                  <a:cxn ang="0">
                    <a:pos x="52" y="0"/>
                  </a:cxn>
                  <a:cxn ang="0">
                    <a:pos x="52" y="0"/>
                  </a:cxn>
                  <a:cxn ang="0">
                    <a:pos x="36" y="8"/>
                  </a:cxn>
                  <a:cxn ang="0">
                    <a:pos x="22" y="20"/>
                  </a:cxn>
                  <a:cxn ang="0">
                    <a:pos x="10" y="36"/>
                  </a:cxn>
                  <a:cxn ang="0">
                    <a:pos x="0" y="52"/>
                  </a:cxn>
                  <a:cxn ang="0">
                    <a:pos x="0" y="52"/>
                  </a:cxn>
                  <a:cxn ang="0">
                    <a:pos x="0" y="56"/>
                  </a:cxn>
                  <a:cxn ang="0">
                    <a:pos x="4" y="58"/>
                  </a:cxn>
                  <a:cxn ang="0">
                    <a:pos x="4" y="58"/>
                  </a:cxn>
                  <a:cxn ang="0">
                    <a:pos x="6" y="58"/>
                  </a:cxn>
                  <a:cxn ang="0">
                    <a:pos x="8" y="56"/>
                  </a:cxn>
                  <a:cxn ang="0">
                    <a:pos x="8" y="56"/>
                  </a:cxn>
                  <a:cxn ang="0">
                    <a:pos x="16" y="40"/>
                  </a:cxn>
                  <a:cxn ang="0">
                    <a:pos x="28" y="26"/>
                  </a:cxn>
                  <a:cxn ang="0">
                    <a:pos x="40" y="16"/>
                  </a:cxn>
                  <a:cxn ang="0">
                    <a:pos x="56" y="8"/>
                  </a:cxn>
                  <a:cxn ang="0">
                    <a:pos x="56" y="8"/>
                  </a:cxn>
                  <a:cxn ang="0">
                    <a:pos x="58" y="4"/>
                  </a:cxn>
                  <a:cxn ang="0">
                    <a:pos x="58" y="2"/>
                  </a:cxn>
                </a:cxnLst>
                <a:rect l="0" t="0" r="r" b="b"/>
                <a:pathLst>
                  <a:path w="58" h="58">
                    <a:moveTo>
                      <a:pt x="58" y="2"/>
                    </a:moveTo>
                    <a:lnTo>
                      <a:pt x="58" y="2"/>
                    </a:lnTo>
                    <a:lnTo>
                      <a:pt x="56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36" y="8"/>
                    </a:lnTo>
                    <a:lnTo>
                      <a:pt x="22" y="20"/>
                    </a:lnTo>
                    <a:lnTo>
                      <a:pt x="10" y="36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56"/>
                    </a:lnTo>
                    <a:lnTo>
                      <a:pt x="4" y="58"/>
                    </a:lnTo>
                    <a:lnTo>
                      <a:pt x="4" y="58"/>
                    </a:lnTo>
                    <a:lnTo>
                      <a:pt x="6" y="58"/>
                    </a:lnTo>
                    <a:lnTo>
                      <a:pt x="8" y="56"/>
                    </a:lnTo>
                    <a:lnTo>
                      <a:pt x="8" y="56"/>
                    </a:lnTo>
                    <a:lnTo>
                      <a:pt x="16" y="40"/>
                    </a:lnTo>
                    <a:lnTo>
                      <a:pt x="28" y="26"/>
                    </a:lnTo>
                    <a:lnTo>
                      <a:pt x="40" y="16"/>
                    </a:lnTo>
                    <a:lnTo>
                      <a:pt x="56" y="8"/>
                    </a:lnTo>
                    <a:lnTo>
                      <a:pt x="56" y="8"/>
                    </a:lnTo>
                    <a:lnTo>
                      <a:pt x="58" y="4"/>
                    </a:lnTo>
                    <a:lnTo>
                      <a:pt x="5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03" name="Freeform 47"/>
              <p:cNvSpPr>
                <a:spLocks/>
              </p:cNvSpPr>
              <p:nvPr/>
            </p:nvSpPr>
            <p:spPr bwMode="auto">
              <a:xfrm>
                <a:off x="4835525" y="3651250"/>
                <a:ext cx="92075" cy="92075"/>
              </a:xfrm>
              <a:custGeom>
                <a:avLst/>
                <a:gdLst/>
                <a:ahLst/>
                <a:cxnLst>
                  <a:cxn ang="0">
                    <a:pos x="58" y="2"/>
                  </a:cxn>
                  <a:cxn ang="0">
                    <a:pos x="58" y="2"/>
                  </a:cxn>
                  <a:cxn ang="0">
                    <a:pos x="56" y="0"/>
                  </a:cxn>
                  <a:cxn ang="0">
                    <a:pos x="52" y="0"/>
                  </a:cxn>
                  <a:cxn ang="0">
                    <a:pos x="52" y="0"/>
                  </a:cxn>
                  <a:cxn ang="0">
                    <a:pos x="52" y="0"/>
                  </a:cxn>
                  <a:cxn ang="0">
                    <a:pos x="52" y="0"/>
                  </a:cxn>
                  <a:cxn ang="0">
                    <a:pos x="36" y="8"/>
                  </a:cxn>
                  <a:cxn ang="0">
                    <a:pos x="22" y="20"/>
                  </a:cxn>
                  <a:cxn ang="0">
                    <a:pos x="10" y="36"/>
                  </a:cxn>
                  <a:cxn ang="0">
                    <a:pos x="0" y="52"/>
                  </a:cxn>
                  <a:cxn ang="0">
                    <a:pos x="0" y="52"/>
                  </a:cxn>
                  <a:cxn ang="0">
                    <a:pos x="0" y="56"/>
                  </a:cxn>
                  <a:cxn ang="0">
                    <a:pos x="4" y="58"/>
                  </a:cxn>
                  <a:cxn ang="0">
                    <a:pos x="4" y="58"/>
                  </a:cxn>
                  <a:cxn ang="0">
                    <a:pos x="6" y="58"/>
                  </a:cxn>
                  <a:cxn ang="0">
                    <a:pos x="8" y="56"/>
                  </a:cxn>
                  <a:cxn ang="0">
                    <a:pos x="8" y="56"/>
                  </a:cxn>
                  <a:cxn ang="0">
                    <a:pos x="16" y="40"/>
                  </a:cxn>
                  <a:cxn ang="0">
                    <a:pos x="28" y="26"/>
                  </a:cxn>
                  <a:cxn ang="0">
                    <a:pos x="40" y="16"/>
                  </a:cxn>
                  <a:cxn ang="0">
                    <a:pos x="56" y="8"/>
                  </a:cxn>
                  <a:cxn ang="0">
                    <a:pos x="56" y="8"/>
                  </a:cxn>
                  <a:cxn ang="0">
                    <a:pos x="58" y="4"/>
                  </a:cxn>
                  <a:cxn ang="0">
                    <a:pos x="58" y="2"/>
                  </a:cxn>
                </a:cxnLst>
                <a:rect l="0" t="0" r="r" b="b"/>
                <a:pathLst>
                  <a:path w="58" h="58">
                    <a:moveTo>
                      <a:pt x="58" y="2"/>
                    </a:moveTo>
                    <a:lnTo>
                      <a:pt x="58" y="2"/>
                    </a:lnTo>
                    <a:lnTo>
                      <a:pt x="56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36" y="8"/>
                    </a:lnTo>
                    <a:lnTo>
                      <a:pt x="22" y="20"/>
                    </a:lnTo>
                    <a:lnTo>
                      <a:pt x="10" y="36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56"/>
                    </a:lnTo>
                    <a:lnTo>
                      <a:pt x="4" y="58"/>
                    </a:lnTo>
                    <a:lnTo>
                      <a:pt x="4" y="58"/>
                    </a:lnTo>
                    <a:lnTo>
                      <a:pt x="6" y="58"/>
                    </a:lnTo>
                    <a:lnTo>
                      <a:pt x="8" y="56"/>
                    </a:lnTo>
                    <a:lnTo>
                      <a:pt x="8" y="56"/>
                    </a:lnTo>
                    <a:lnTo>
                      <a:pt x="16" y="40"/>
                    </a:lnTo>
                    <a:lnTo>
                      <a:pt x="28" y="26"/>
                    </a:lnTo>
                    <a:lnTo>
                      <a:pt x="40" y="16"/>
                    </a:lnTo>
                    <a:lnTo>
                      <a:pt x="56" y="8"/>
                    </a:lnTo>
                    <a:lnTo>
                      <a:pt x="56" y="8"/>
                    </a:lnTo>
                    <a:lnTo>
                      <a:pt x="58" y="4"/>
                    </a:lnTo>
                    <a:lnTo>
                      <a:pt x="58" y="2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04" name="Freeform 48"/>
              <p:cNvSpPr>
                <a:spLocks/>
              </p:cNvSpPr>
              <p:nvPr/>
            </p:nvSpPr>
            <p:spPr bwMode="auto">
              <a:xfrm>
                <a:off x="4860925" y="3673475"/>
                <a:ext cx="76200" cy="79375"/>
              </a:xfrm>
              <a:custGeom>
                <a:avLst/>
                <a:gdLst/>
                <a:ahLst/>
                <a:cxnLst>
                  <a:cxn ang="0">
                    <a:pos x="46" y="8"/>
                  </a:cxn>
                  <a:cxn ang="0">
                    <a:pos x="46" y="8"/>
                  </a:cxn>
                  <a:cxn ang="0">
                    <a:pos x="48" y="6"/>
                  </a:cxn>
                  <a:cxn ang="0">
                    <a:pos x="48" y="2"/>
                  </a:cxn>
                  <a:cxn ang="0">
                    <a:pos x="48" y="2"/>
                  </a:cxn>
                  <a:cxn ang="0">
                    <a:pos x="46" y="0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28" y="8"/>
                  </a:cxn>
                  <a:cxn ang="0">
                    <a:pos x="18" y="18"/>
                  </a:cxn>
                  <a:cxn ang="0">
                    <a:pos x="8" y="30"/>
                  </a:cxn>
                  <a:cxn ang="0">
                    <a:pos x="0" y="44"/>
                  </a:cxn>
                  <a:cxn ang="0">
                    <a:pos x="0" y="44"/>
                  </a:cxn>
                  <a:cxn ang="0">
                    <a:pos x="0" y="48"/>
                  </a:cxn>
                  <a:cxn ang="0">
                    <a:pos x="2" y="50"/>
                  </a:cxn>
                  <a:cxn ang="0">
                    <a:pos x="2" y="50"/>
                  </a:cxn>
                  <a:cxn ang="0">
                    <a:pos x="6" y="50"/>
                  </a:cxn>
                  <a:cxn ang="0">
                    <a:pos x="8" y="48"/>
                  </a:cxn>
                  <a:cxn ang="0">
                    <a:pos x="8" y="48"/>
                  </a:cxn>
                  <a:cxn ang="0">
                    <a:pos x="14" y="34"/>
                  </a:cxn>
                  <a:cxn ang="0">
                    <a:pos x="22" y="24"/>
                  </a:cxn>
                  <a:cxn ang="0">
                    <a:pos x="34" y="14"/>
                  </a:cxn>
                  <a:cxn ang="0">
                    <a:pos x="46" y="8"/>
                  </a:cxn>
                  <a:cxn ang="0">
                    <a:pos x="46" y="8"/>
                  </a:cxn>
                </a:cxnLst>
                <a:rect l="0" t="0" r="r" b="b"/>
                <a:pathLst>
                  <a:path w="48" h="50">
                    <a:moveTo>
                      <a:pt x="46" y="8"/>
                    </a:moveTo>
                    <a:lnTo>
                      <a:pt x="46" y="8"/>
                    </a:lnTo>
                    <a:lnTo>
                      <a:pt x="48" y="6"/>
                    </a:lnTo>
                    <a:lnTo>
                      <a:pt x="48" y="2"/>
                    </a:lnTo>
                    <a:lnTo>
                      <a:pt x="48" y="2"/>
                    </a:lnTo>
                    <a:lnTo>
                      <a:pt x="46" y="0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28" y="8"/>
                    </a:lnTo>
                    <a:lnTo>
                      <a:pt x="18" y="18"/>
                    </a:lnTo>
                    <a:lnTo>
                      <a:pt x="8" y="30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48"/>
                    </a:lnTo>
                    <a:lnTo>
                      <a:pt x="2" y="50"/>
                    </a:lnTo>
                    <a:lnTo>
                      <a:pt x="2" y="50"/>
                    </a:lnTo>
                    <a:lnTo>
                      <a:pt x="6" y="50"/>
                    </a:lnTo>
                    <a:lnTo>
                      <a:pt x="8" y="48"/>
                    </a:lnTo>
                    <a:lnTo>
                      <a:pt x="8" y="48"/>
                    </a:lnTo>
                    <a:lnTo>
                      <a:pt x="14" y="34"/>
                    </a:lnTo>
                    <a:lnTo>
                      <a:pt x="22" y="24"/>
                    </a:lnTo>
                    <a:lnTo>
                      <a:pt x="34" y="14"/>
                    </a:lnTo>
                    <a:lnTo>
                      <a:pt x="46" y="8"/>
                    </a:lnTo>
                    <a:lnTo>
                      <a:pt x="46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</p:grpSp>
        <p:grpSp>
          <p:nvGrpSpPr>
            <p:cNvPr id="28" name="Group 60"/>
            <p:cNvGrpSpPr/>
            <p:nvPr/>
          </p:nvGrpSpPr>
          <p:grpSpPr>
            <a:xfrm>
              <a:off x="1805564" y="2277966"/>
              <a:ext cx="698981" cy="698982"/>
              <a:chOff x="3962400" y="1149350"/>
              <a:chExt cx="406400" cy="406400"/>
            </a:xfrm>
            <a:solidFill>
              <a:schemeClr val="accent3"/>
            </a:solidFill>
          </p:grpSpPr>
          <p:sp>
            <p:nvSpPr>
              <p:cNvPr id="78" name="Freeform 240"/>
              <p:cNvSpPr>
                <a:spLocks noEditPoints="1"/>
              </p:cNvSpPr>
              <p:nvPr/>
            </p:nvSpPr>
            <p:spPr bwMode="auto">
              <a:xfrm>
                <a:off x="3962400" y="1149350"/>
                <a:ext cx="406400" cy="406400"/>
              </a:xfrm>
              <a:custGeom>
                <a:avLst/>
                <a:gdLst/>
                <a:ahLst/>
                <a:cxnLst>
                  <a:cxn ang="0">
                    <a:pos x="208" y="82"/>
                  </a:cxn>
                  <a:cxn ang="0">
                    <a:pos x="168" y="54"/>
                  </a:cxn>
                  <a:cxn ang="0">
                    <a:pos x="160" y="24"/>
                  </a:cxn>
                  <a:cxn ang="0">
                    <a:pos x="136" y="2"/>
                  </a:cxn>
                  <a:cxn ang="0">
                    <a:pos x="112" y="6"/>
                  </a:cxn>
                  <a:cxn ang="0">
                    <a:pos x="102" y="38"/>
                  </a:cxn>
                  <a:cxn ang="0">
                    <a:pos x="82" y="76"/>
                  </a:cxn>
                  <a:cxn ang="0">
                    <a:pos x="64" y="86"/>
                  </a:cxn>
                  <a:cxn ang="0">
                    <a:pos x="24" y="80"/>
                  </a:cxn>
                  <a:cxn ang="0">
                    <a:pos x="2" y="94"/>
                  </a:cxn>
                  <a:cxn ang="0">
                    <a:pos x="2" y="242"/>
                  </a:cxn>
                  <a:cxn ang="0">
                    <a:pos x="48" y="256"/>
                  </a:cxn>
                  <a:cxn ang="0">
                    <a:pos x="66" y="248"/>
                  </a:cxn>
                  <a:cxn ang="0">
                    <a:pos x="70" y="242"/>
                  </a:cxn>
                  <a:cxn ang="0">
                    <a:pos x="72" y="242"/>
                  </a:cxn>
                  <a:cxn ang="0">
                    <a:pos x="136" y="256"/>
                  </a:cxn>
                  <a:cxn ang="0">
                    <a:pos x="206" y="256"/>
                  </a:cxn>
                  <a:cxn ang="0">
                    <a:pos x="224" y="240"/>
                  </a:cxn>
                  <a:cxn ang="0">
                    <a:pos x="228" y="218"/>
                  </a:cxn>
                  <a:cxn ang="0">
                    <a:pos x="242" y="198"/>
                  </a:cxn>
                  <a:cxn ang="0">
                    <a:pos x="242" y="176"/>
                  </a:cxn>
                  <a:cxn ang="0">
                    <a:pos x="252" y="144"/>
                  </a:cxn>
                  <a:cxn ang="0">
                    <a:pos x="256" y="116"/>
                  </a:cxn>
                  <a:cxn ang="0">
                    <a:pos x="256" y="112"/>
                  </a:cxn>
                  <a:cxn ang="0">
                    <a:pos x="234" y="84"/>
                  </a:cxn>
                  <a:cxn ang="0">
                    <a:pos x="54" y="238"/>
                  </a:cxn>
                  <a:cxn ang="0">
                    <a:pos x="24" y="240"/>
                  </a:cxn>
                  <a:cxn ang="0">
                    <a:pos x="16" y="232"/>
                  </a:cxn>
                  <a:cxn ang="0">
                    <a:pos x="18" y="98"/>
                  </a:cxn>
                  <a:cxn ang="0">
                    <a:pos x="48" y="96"/>
                  </a:cxn>
                  <a:cxn ang="0">
                    <a:pos x="56" y="104"/>
                  </a:cxn>
                  <a:cxn ang="0">
                    <a:pos x="240" y="120"/>
                  </a:cxn>
                  <a:cxn ang="0">
                    <a:pos x="208" y="128"/>
                  </a:cxn>
                  <a:cxn ang="0">
                    <a:pos x="204" y="132"/>
                  </a:cxn>
                  <a:cxn ang="0">
                    <a:pos x="224" y="136"/>
                  </a:cxn>
                  <a:cxn ang="0">
                    <a:pos x="236" y="150"/>
                  </a:cxn>
                  <a:cxn ang="0">
                    <a:pos x="228" y="166"/>
                  </a:cxn>
                  <a:cxn ang="0">
                    <a:pos x="198" y="170"/>
                  </a:cxn>
                  <a:cxn ang="0">
                    <a:pos x="200" y="176"/>
                  </a:cxn>
                  <a:cxn ang="0">
                    <a:pos x="226" y="182"/>
                  </a:cxn>
                  <a:cxn ang="0">
                    <a:pos x="224" y="198"/>
                  </a:cxn>
                  <a:cxn ang="0">
                    <a:pos x="192" y="208"/>
                  </a:cxn>
                  <a:cxn ang="0">
                    <a:pos x="188" y="212"/>
                  </a:cxn>
                  <a:cxn ang="0">
                    <a:pos x="204" y="216"/>
                  </a:cxn>
                  <a:cxn ang="0">
                    <a:pos x="212" y="228"/>
                  </a:cxn>
                  <a:cxn ang="0">
                    <a:pos x="206" y="238"/>
                  </a:cxn>
                  <a:cxn ang="0">
                    <a:pos x="136" y="240"/>
                  </a:cxn>
                  <a:cxn ang="0">
                    <a:pos x="70" y="226"/>
                  </a:cxn>
                  <a:cxn ang="0">
                    <a:pos x="64" y="218"/>
                  </a:cxn>
                  <a:cxn ang="0">
                    <a:pos x="70" y="100"/>
                  </a:cxn>
                  <a:cxn ang="0">
                    <a:pos x="84" y="94"/>
                  </a:cxn>
                  <a:cxn ang="0">
                    <a:pos x="114" y="56"/>
                  </a:cxn>
                  <a:cxn ang="0">
                    <a:pos x="120" y="24"/>
                  </a:cxn>
                  <a:cxn ang="0">
                    <a:pos x="128" y="16"/>
                  </a:cxn>
                  <a:cxn ang="0">
                    <a:pos x="148" y="40"/>
                  </a:cxn>
                  <a:cxn ang="0">
                    <a:pos x="150" y="74"/>
                  </a:cxn>
                  <a:cxn ang="0">
                    <a:pos x="226" y="98"/>
                  </a:cxn>
                  <a:cxn ang="0">
                    <a:pos x="238" y="106"/>
                  </a:cxn>
                </a:cxnLst>
                <a:rect l="0" t="0" r="r" b="b"/>
                <a:pathLst>
                  <a:path w="256" h="256">
                    <a:moveTo>
                      <a:pt x="234" y="84"/>
                    </a:moveTo>
                    <a:lnTo>
                      <a:pt x="234" y="84"/>
                    </a:lnTo>
                    <a:lnTo>
                      <a:pt x="224" y="82"/>
                    </a:lnTo>
                    <a:lnTo>
                      <a:pt x="208" y="82"/>
                    </a:lnTo>
                    <a:lnTo>
                      <a:pt x="166" y="80"/>
                    </a:lnTo>
                    <a:lnTo>
                      <a:pt x="166" y="80"/>
                    </a:lnTo>
                    <a:lnTo>
                      <a:pt x="168" y="68"/>
                    </a:lnTo>
                    <a:lnTo>
                      <a:pt x="168" y="54"/>
                    </a:lnTo>
                    <a:lnTo>
                      <a:pt x="168" y="54"/>
                    </a:lnTo>
                    <a:lnTo>
                      <a:pt x="166" y="44"/>
                    </a:lnTo>
                    <a:lnTo>
                      <a:pt x="164" y="34"/>
                    </a:lnTo>
                    <a:lnTo>
                      <a:pt x="160" y="24"/>
                    </a:lnTo>
                    <a:lnTo>
                      <a:pt x="154" y="16"/>
                    </a:lnTo>
                    <a:lnTo>
                      <a:pt x="148" y="10"/>
                    </a:lnTo>
                    <a:lnTo>
                      <a:pt x="142" y="4"/>
                    </a:lnTo>
                    <a:lnTo>
                      <a:pt x="136" y="2"/>
                    </a:lnTo>
                    <a:lnTo>
                      <a:pt x="128" y="0"/>
                    </a:lnTo>
                    <a:lnTo>
                      <a:pt x="128" y="0"/>
                    </a:lnTo>
                    <a:lnTo>
                      <a:pt x="118" y="2"/>
                    </a:lnTo>
                    <a:lnTo>
                      <a:pt x="112" y="6"/>
                    </a:lnTo>
                    <a:lnTo>
                      <a:pt x="106" y="14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02" y="38"/>
                    </a:lnTo>
                    <a:lnTo>
                      <a:pt x="98" y="54"/>
                    </a:lnTo>
                    <a:lnTo>
                      <a:pt x="94" y="62"/>
                    </a:lnTo>
                    <a:lnTo>
                      <a:pt x="88" y="70"/>
                    </a:lnTo>
                    <a:lnTo>
                      <a:pt x="82" y="76"/>
                    </a:lnTo>
                    <a:lnTo>
                      <a:pt x="72" y="82"/>
                    </a:lnTo>
                    <a:lnTo>
                      <a:pt x="72" y="82"/>
                    </a:lnTo>
                    <a:lnTo>
                      <a:pt x="64" y="86"/>
                    </a:lnTo>
                    <a:lnTo>
                      <a:pt x="64" y="86"/>
                    </a:lnTo>
                    <a:lnTo>
                      <a:pt x="64" y="86"/>
                    </a:lnTo>
                    <a:lnTo>
                      <a:pt x="56" y="82"/>
                    </a:lnTo>
                    <a:lnTo>
                      <a:pt x="48" y="80"/>
                    </a:lnTo>
                    <a:lnTo>
                      <a:pt x="24" y="80"/>
                    </a:lnTo>
                    <a:lnTo>
                      <a:pt x="24" y="80"/>
                    </a:lnTo>
                    <a:lnTo>
                      <a:pt x="14" y="82"/>
                    </a:lnTo>
                    <a:lnTo>
                      <a:pt x="8" y="88"/>
                    </a:lnTo>
                    <a:lnTo>
                      <a:pt x="2" y="94"/>
                    </a:lnTo>
                    <a:lnTo>
                      <a:pt x="0" y="104"/>
                    </a:lnTo>
                    <a:lnTo>
                      <a:pt x="0" y="232"/>
                    </a:lnTo>
                    <a:lnTo>
                      <a:pt x="0" y="232"/>
                    </a:lnTo>
                    <a:lnTo>
                      <a:pt x="2" y="242"/>
                    </a:lnTo>
                    <a:lnTo>
                      <a:pt x="8" y="248"/>
                    </a:lnTo>
                    <a:lnTo>
                      <a:pt x="14" y="254"/>
                    </a:lnTo>
                    <a:lnTo>
                      <a:pt x="24" y="256"/>
                    </a:lnTo>
                    <a:lnTo>
                      <a:pt x="48" y="256"/>
                    </a:lnTo>
                    <a:lnTo>
                      <a:pt x="48" y="256"/>
                    </a:lnTo>
                    <a:lnTo>
                      <a:pt x="54" y="254"/>
                    </a:lnTo>
                    <a:lnTo>
                      <a:pt x="60" y="252"/>
                    </a:lnTo>
                    <a:lnTo>
                      <a:pt x="66" y="248"/>
                    </a:lnTo>
                    <a:lnTo>
                      <a:pt x="70" y="242"/>
                    </a:lnTo>
                    <a:lnTo>
                      <a:pt x="70" y="242"/>
                    </a:lnTo>
                    <a:lnTo>
                      <a:pt x="70" y="242"/>
                    </a:lnTo>
                    <a:lnTo>
                      <a:pt x="70" y="242"/>
                    </a:lnTo>
                    <a:lnTo>
                      <a:pt x="72" y="242"/>
                    </a:lnTo>
                    <a:lnTo>
                      <a:pt x="72" y="242"/>
                    </a:lnTo>
                    <a:lnTo>
                      <a:pt x="72" y="242"/>
                    </a:lnTo>
                    <a:lnTo>
                      <a:pt x="72" y="242"/>
                    </a:lnTo>
                    <a:lnTo>
                      <a:pt x="104" y="250"/>
                    </a:lnTo>
                    <a:lnTo>
                      <a:pt x="104" y="250"/>
                    </a:lnTo>
                    <a:lnTo>
                      <a:pt x="122" y="254"/>
                    </a:lnTo>
                    <a:lnTo>
                      <a:pt x="136" y="256"/>
                    </a:lnTo>
                    <a:lnTo>
                      <a:pt x="152" y="256"/>
                    </a:lnTo>
                    <a:lnTo>
                      <a:pt x="196" y="256"/>
                    </a:lnTo>
                    <a:lnTo>
                      <a:pt x="196" y="256"/>
                    </a:lnTo>
                    <a:lnTo>
                      <a:pt x="206" y="256"/>
                    </a:lnTo>
                    <a:lnTo>
                      <a:pt x="214" y="252"/>
                    </a:lnTo>
                    <a:lnTo>
                      <a:pt x="220" y="248"/>
                    </a:lnTo>
                    <a:lnTo>
                      <a:pt x="224" y="240"/>
                    </a:lnTo>
                    <a:lnTo>
                      <a:pt x="224" y="240"/>
                    </a:lnTo>
                    <a:lnTo>
                      <a:pt x="228" y="232"/>
                    </a:lnTo>
                    <a:lnTo>
                      <a:pt x="228" y="232"/>
                    </a:lnTo>
                    <a:lnTo>
                      <a:pt x="230" y="226"/>
                    </a:lnTo>
                    <a:lnTo>
                      <a:pt x="228" y="218"/>
                    </a:lnTo>
                    <a:lnTo>
                      <a:pt x="228" y="218"/>
                    </a:lnTo>
                    <a:lnTo>
                      <a:pt x="234" y="212"/>
                    </a:lnTo>
                    <a:lnTo>
                      <a:pt x="238" y="208"/>
                    </a:lnTo>
                    <a:lnTo>
                      <a:pt x="242" y="198"/>
                    </a:lnTo>
                    <a:lnTo>
                      <a:pt x="242" y="198"/>
                    </a:lnTo>
                    <a:lnTo>
                      <a:pt x="244" y="184"/>
                    </a:lnTo>
                    <a:lnTo>
                      <a:pt x="242" y="176"/>
                    </a:lnTo>
                    <a:lnTo>
                      <a:pt x="242" y="176"/>
                    </a:lnTo>
                    <a:lnTo>
                      <a:pt x="248" y="166"/>
                    </a:lnTo>
                    <a:lnTo>
                      <a:pt x="252" y="154"/>
                    </a:lnTo>
                    <a:lnTo>
                      <a:pt x="252" y="154"/>
                    </a:lnTo>
                    <a:lnTo>
                      <a:pt x="252" y="144"/>
                    </a:lnTo>
                    <a:lnTo>
                      <a:pt x="248" y="134"/>
                    </a:lnTo>
                    <a:lnTo>
                      <a:pt x="248" y="134"/>
                    </a:lnTo>
                    <a:lnTo>
                      <a:pt x="254" y="126"/>
                    </a:lnTo>
                    <a:lnTo>
                      <a:pt x="256" y="116"/>
                    </a:lnTo>
                    <a:lnTo>
                      <a:pt x="256" y="116"/>
                    </a:lnTo>
                    <a:lnTo>
                      <a:pt x="256" y="116"/>
                    </a:lnTo>
                    <a:lnTo>
                      <a:pt x="256" y="112"/>
                    </a:lnTo>
                    <a:lnTo>
                      <a:pt x="256" y="112"/>
                    </a:lnTo>
                    <a:lnTo>
                      <a:pt x="254" y="104"/>
                    </a:lnTo>
                    <a:lnTo>
                      <a:pt x="250" y="96"/>
                    </a:lnTo>
                    <a:lnTo>
                      <a:pt x="244" y="88"/>
                    </a:lnTo>
                    <a:lnTo>
                      <a:pt x="234" y="84"/>
                    </a:lnTo>
                    <a:close/>
                    <a:moveTo>
                      <a:pt x="56" y="232"/>
                    </a:moveTo>
                    <a:lnTo>
                      <a:pt x="56" y="232"/>
                    </a:lnTo>
                    <a:lnTo>
                      <a:pt x="56" y="236"/>
                    </a:lnTo>
                    <a:lnTo>
                      <a:pt x="54" y="238"/>
                    </a:lnTo>
                    <a:lnTo>
                      <a:pt x="52" y="240"/>
                    </a:lnTo>
                    <a:lnTo>
                      <a:pt x="48" y="240"/>
                    </a:lnTo>
                    <a:lnTo>
                      <a:pt x="24" y="240"/>
                    </a:lnTo>
                    <a:lnTo>
                      <a:pt x="24" y="240"/>
                    </a:lnTo>
                    <a:lnTo>
                      <a:pt x="20" y="240"/>
                    </a:lnTo>
                    <a:lnTo>
                      <a:pt x="18" y="238"/>
                    </a:lnTo>
                    <a:lnTo>
                      <a:pt x="16" y="236"/>
                    </a:lnTo>
                    <a:lnTo>
                      <a:pt x="16" y="232"/>
                    </a:lnTo>
                    <a:lnTo>
                      <a:pt x="16" y="104"/>
                    </a:lnTo>
                    <a:lnTo>
                      <a:pt x="16" y="104"/>
                    </a:lnTo>
                    <a:lnTo>
                      <a:pt x="16" y="100"/>
                    </a:lnTo>
                    <a:lnTo>
                      <a:pt x="18" y="98"/>
                    </a:lnTo>
                    <a:lnTo>
                      <a:pt x="20" y="96"/>
                    </a:lnTo>
                    <a:lnTo>
                      <a:pt x="24" y="96"/>
                    </a:lnTo>
                    <a:lnTo>
                      <a:pt x="48" y="96"/>
                    </a:lnTo>
                    <a:lnTo>
                      <a:pt x="48" y="96"/>
                    </a:lnTo>
                    <a:lnTo>
                      <a:pt x="52" y="96"/>
                    </a:lnTo>
                    <a:lnTo>
                      <a:pt x="54" y="98"/>
                    </a:lnTo>
                    <a:lnTo>
                      <a:pt x="56" y="100"/>
                    </a:lnTo>
                    <a:lnTo>
                      <a:pt x="56" y="104"/>
                    </a:lnTo>
                    <a:lnTo>
                      <a:pt x="56" y="232"/>
                    </a:lnTo>
                    <a:close/>
                    <a:moveTo>
                      <a:pt x="240" y="116"/>
                    </a:moveTo>
                    <a:lnTo>
                      <a:pt x="240" y="116"/>
                    </a:lnTo>
                    <a:lnTo>
                      <a:pt x="240" y="120"/>
                    </a:lnTo>
                    <a:lnTo>
                      <a:pt x="238" y="124"/>
                    </a:lnTo>
                    <a:lnTo>
                      <a:pt x="232" y="126"/>
                    </a:lnTo>
                    <a:lnTo>
                      <a:pt x="224" y="128"/>
                    </a:lnTo>
                    <a:lnTo>
                      <a:pt x="208" y="128"/>
                    </a:lnTo>
                    <a:lnTo>
                      <a:pt x="208" y="128"/>
                    </a:lnTo>
                    <a:lnTo>
                      <a:pt x="206" y="130"/>
                    </a:lnTo>
                    <a:lnTo>
                      <a:pt x="204" y="132"/>
                    </a:lnTo>
                    <a:lnTo>
                      <a:pt x="204" y="132"/>
                    </a:lnTo>
                    <a:lnTo>
                      <a:pt x="206" y="134"/>
                    </a:lnTo>
                    <a:lnTo>
                      <a:pt x="208" y="136"/>
                    </a:lnTo>
                    <a:lnTo>
                      <a:pt x="224" y="136"/>
                    </a:lnTo>
                    <a:lnTo>
                      <a:pt x="224" y="136"/>
                    </a:lnTo>
                    <a:lnTo>
                      <a:pt x="230" y="138"/>
                    </a:lnTo>
                    <a:lnTo>
                      <a:pt x="234" y="142"/>
                    </a:lnTo>
                    <a:lnTo>
                      <a:pt x="236" y="146"/>
                    </a:lnTo>
                    <a:lnTo>
                      <a:pt x="236" y="150"/>
                    </a:lnTo>
                    <a:lnTo>
                      <a:pt x="236" y="150"/>
                    </a:lnTo>
                    <a:lnTo>
                      <a:pt x="236" y="156"/>
                    </a:lnTo>
                    <a:lnTo>
                      <a:pt x="232" y="162"/>
                    </a:lnTo>
                    <a:lnTo>
                      <a:pt x="228" y="166"/>
                    </a:lnTo>
                    <a:lnTo>
                      <a:pt x="220" y="168"/>
                    </a:lnTo>
                    <a:lnTo>
                      <a:pt x="200" y="168"/>
                    </a:lnTo>
                    <a:lnTo>
                      <a:pt x="200" y="168"/>
                    </a:lnTo>
                    <a:lnTo>
                      <a:pt x="198" y="170"/>
                    </a:lnTo>
                    <a:lnTo>
                      <a:pt x="196" y="172"/>
                    </a:lnTo>
                    <a:lnTo>
                      <a:pt x="196" y="172"/>
                    </a:lnTo>
                    <a:lnTo>
                      <a:pt x="198" y="174"/>
                    </a:lnTo>
                    <a:lnTo>
                      <a:pt x="200" y="176"/>
                    </a:lnTo>
                    <a:lnTo>
                      <a:pt x="216" y="176"/>
                    </a:lnTo>
                    <a:lnTo>
                      <a:pt x="216" y="176"/>
                    </a:lnTo>
                    <a:lnTo>
                      <a:pt x="224" y="178"/>
                    </a:lnTo>
                    <a:lnTo>
                      <a:pt x="226" y="182"/>
                    </a:lnTo>
                    <a:lnTo>
                      <a:pt x="228" y="188"/>
                    </a:lnTo>
                    <a:lnTo>
                      <a:pt x="226" y="192"/>
                    </a:lnTo>
                    <a:lnTo>
                      <a:pt x="226" y="192"/>
                    </a:lnTo>
                    <a:lnTo>
                      <a:pt x="224" y="198"/>
                    </a:lnTo>
                    <a:lnTo>
                      <a:pt x="220" y="204"/>
                    </a:lnTo>
                    <a:lnTo>
                      <a:pt x="216" y="206"/>
                    </a:lnTo>
                    <a:lnTo>
                      <a:pt x="206" y="208"/>
                    </a:lnTo>
                    <a:lnTo>
                      <a:pt x="192" y="208"/>
                    </a:lnTo>
                    <a:lnTo>
                      <a:pt x="192" y="208"/>
                    </a:lnTo>
                    <a:lnTo>
                      <a:pt x="190" y="210"/>
                    </a:lnTo>
                    <a:lnTo>
                      <a:pt x="188" y="212"/>
                    </a:lnTo>
                    <a:lnTo>
                      <a:pt x="188" y="212"/>
                    </a:lnTo>
                    <a:lnTo>
                      <a:pt x="190" y="214"/>
                    </a:lnTo>
                    <a:lnTo>
                      <a:pt x="192" y="216"/>
                    </a:lnTo>
                    <a:lnTo>
                      <a:pt x="204" y="216"/>
                    </a:lnTo>
                    <a:lnTo>
                      <a:pt x="204" y="216"/>
                    </a:lnTo>
                    <a:lnTo>
                      <a:pt x="210" y="218"/>
                    </a:lnTo>
                    <a:lnTo>
                      <a:pt x="212" y="220"/>
                    </a:lnTo>
                    <a:lnTo>
                      <a:pt x="214" y="224"/>
                    </a:lnTo>
                    <a:lnTo>
                      <a:pt x="212" y="228"/>
                    </a:lnTo>
                    <a:lnTo>
                      <a:pt x="212" y="228"/>
                    </a:lnTo>
                    <a:lnTo>
                      <a:pt x="210" y="234"/>
                    </a:lnTo>
                    <a:lnTo>
                      <a:pt x="210" y="234"/>
                    </a:lnTo>
                    <a:lnTo>
                      <a:pt x="206" y="238"/>
                    </a:lnTo>
                    <a:lnTo>
                      <a:pt x="196" y="240"/>
                    </a:lnTo>
                    <a:lnTo>
                      <a:pt x="152" y="240"/>
                    </a:lnTo>
                    <a:lnTo>
                      <a:pt x="152" y="240"/>
                    </a:lnTo>
                    <a:lnTo>
                      <a:pt x="136" y="240"/>
                    </a:lnTo>
                    <a:lnTo>
                      <a:pt x="122" y="238"/>
                    </a:lnTo>
                    <a:lnTo>
                      <a:pt x="108" y="234"/>
                    </a:lnTo>
                    <a:lnTo>
                      <a:pt x="108" y="234"/>
                    </a:lnTo>
                    <a:lnTo>
                      <a:pt x="70" y="226"/>
                    </a:lnTo>
                    <a:lnTo>
                      <a:pt x="70" y="226"/>
                    </a:lnTo>
                    <a:lnTo>
                      <a:pt x="68" y="224"/>
                    </a:lnTo>
                    <a:lnTo>
                      <a:pt x="66" y="222"/>
                    </a:lnTo>
                    <a:lnTo>
                      <a:pt x="64" y="218"/>
                    </a:lnTo>
                    <a:lnTo>
                      <a:pt x="64" y="108"/>
                    </a:lnTo>
                    <a:lnTo>
                      <a:pt x="64" y="108"/>
                    </a:lnTo>
                    <a:lnTo>
                      <a:pt x="66" y="104"/>
                    </a:lnTo>
                    <a:lnTo>
                      <a:pt x="70" y="100"/>
                    </a:lnTo>
                    <a:lnTo>
                      <a:pt x="70" y="100"/>
                    </a:lnTo>
                    <a:lnTo>
                      <a:pt x="72" y="100"/>
                    </a:lnTo>
                    <a:lnTo>
                      <a:pt x="72" y="100"/>
                    </a:lnTo>
                    <a:lnTo>
                      <a:pt x="84" y="94"/>
                    </a:lnTo>
                    <a:lnTo>
                      <a:pt x="94" y="86"/>
                    </a:lnTo>
                    <a:lnTo>
                      <a:pt x="104" y="76"/>
                    </a:lnTo>
                    <a:lnTo>
                      <a:pt x="110" y="66"/>
                    </a:lnTo>
                    <a:lnTo>
                      <a:pt x="114" y="56"/>
                    </a:lnTo>
                    <a:lnTo>
                      <a:pt x="118" y="46"/>
                    </a:lnTo>
                    <a:lnTo>
                      <a:pt x="120" y="34"/>
                    </a:lnTo>
                    <a:lnTo>
                      <a:pt x="120" y="24"/>
                    </a:lnTo>
                    <a:lnTo>
                      <a:pt x="120" y="24"/>
                    </a:lnTo>
                    <a:lnTo>
                      <a:pt x="122" y="18"/>
                    </a:lnTo>
                    <a:lnTo>
                      <a:pt x="124" y="16"/>
                    </a:lnTo>
                    <a:lnTo>
                      <a:pt x="128" y="16"/>
                    </a:lnTo>
                    <a:lnTo>
                      <a:pt x="128" y="16"/>
                    </a:lnTo>
                    <a:lnTo>
                      <a:pt x="132" y="16"/>
                    </a:lnTo>
                    <a:lnTo>
                      <a:pt x="136" y="18"/>
                    </a:lnTo>
                    <a:lnTo>
                      <a:pt x="142" y="28"/>
                    </a:lnTo>
                    <a:lnTo>
                      <a:pt x="148" y="40"/>
                    </a:lnTo>
                    <a:lnTo>
                      <a:pt x="150" y="46"/>
                    </a:lnTo>
                    <a:lnTo>
                      <a:pt x="152" y="54"/>
                    </a:lnTo>
                    <a:lnTo>
                      <a:pt x="152" y="54"/>
                    </a:lnTo>
                    <a:lnTo>
                      <a:pt x="150" y="74"/>
                    </a:lnTo>
                    <a:lnTo>
                      <a:pt x="144" y="96"/>
                    </a:lnTo>
                    <a:lnTo>
                      <a:pt x="144" y="96"/>
                    </a:lnTo>
                    <a:lnTo>
                      <a:pt x="214" y="96"/>
                    </a:lnTo>
                    <a:lnTo>
                      <a:pt x="226" y="98"/>
                    </a:lnTo>
                    <a:lnTo>
                      <a:pt x="230" y="98"/>
                    </a:lnTo>
                    <a:lnTo>
                      <a:pt x="230" y="98"/>
                    </a:lnTo>
                    <a:lnTo>
                      <a:pt x="236" y="102"/>
                    </a:lnTo>
                    <a:lnTo>
                      <a:pt x="238" y="106"/>
                    </a:lnTo>
                    <a:lnTo>
                      <a:pt x="240" y="112"/>
                    </a:lnTo>
                    <a:lnTo>
                      <a:pt x="240" y="112"/>
                    </a:lnTo>
                    <a:lnTo>
                      <a:pt x="240" y="1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79" name="Freeform 244"/>
              <p:cNvSpPr>
                <a:spLocks noEditPoints="1"/>
              </p:cNvSpPr>
              <p:nvPr/>
            </p:nvSpPr>
            <p:spPr bwMode="auto">
              <a:xfrm>
                <a:off x="4000500" y="1479550"/>
                <a:ext cx="38100" cy="38100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16"/>
                  </a:cxn>
                  <a:cxn ang="0">
                    <a:pos x="4" y="20"/>
                  </a:cxn>
                  <a:cxn ang="0">
                    <a:pos x="8" y="24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16" y="24"/>
                  </a:cxn>
                  <a:cxn ang="0">
                    <a:pos x="20" y="20"/>
                  </a:cxn>
                  <a:cxn ang="0">
                    <a:pos x="24" y="16"/>
                  </a:cxn>
                  <a:cxn ang="0">
                    <a:pos x="24" y="12"/>
                  </a:cxn>
                  <a:cxn ang="0">
                    <a:pos x="24" y="12"/>
                  </a:cxn>
                  <a:cxn ang="0">
                    <a:pos x="24" y="8"/>
                  </a:cxn>
                  <a:cxn ang="0">
                    <a:pos x="20" y="4"/>
                  </a:cxn>
                  <a:cxn ang="0">
                    <a:pos x="16" y="0"/>
                  </a:cxn>
                  <a:cxn ang="0">
                    <a:pos x="12" y="0"/>
                  </a:cxn>
                  <a:cxn ang="0">
                    <a:pos x="12" y="16"/>
                  </a:cxn>
                  <a:cxn ang="0">
                    <a:pos x="12" y="16"/>
                  </a:cxn>
                  <a:cxn ang="0">
                    <a:pos x="10" y="14"/>
                  </a:cxn>
                  <a:cxn ang="0">
                    <a:pos x="8" y="12"/>
                  </a:cxn>
                  <a:cxn ang="0">
                    <a:pos x="8" y="12"/>
                  </a:cxn>
                  <a:cxn ang="0">
                    <a:pos x="10" y="10"/>
                  </a:cxn>
                  <a:cxn ang="0">
                    <a:pos x="12" y="8"/>
                  </a:cxn>
                  <a:cxn ang="0">
                    <a:pos x="12" y="8"/>
                  </a:cxn>
                  <a:cxn ang="0">
                    <a:pos x="14" y="10"/>
                  </a:cxn>
                  <a:cxn ang="0">
                    <a:pos x="16" y="12"/>
                  </a:cxn>
                  <a:cxn ang="0">
                    <a:pos x="16" y="12"/>
                  </a:cxn>
                  <a:cxn ang="0">
                    <a:pos x="14" y="14"/>
                  </a:cxn>
                  <a:cxn ang="0">
                    <a:pos x="12" y="16"/>
                  </a:cxn>
                </a:cxnLst>
                <a:rect l="0" t="0" r="r" b="b"/>
                <a:pathLst>
                  <a:path w="24" h="24">
                    <a:moveTo>
                      <a:pt x="12" y="0"/>
                    </a:moveTo>
                    <a:lnTo>
                      <a:pt x="12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20"/>
                    </a:lnTo>
                    <a:lnTo>
                      <a:pt x="8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0"/>
                    </a:lnTo>
                    <a:lnTo>
                      <a:pt x="24" y="16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4" y="8"/>
                    </a:lnTo>
                    <a:lnTo>
                      <a:pt x="20" y="4"/>
                    </a:lnTo>
                    <a:lnTo>
                      <a:pt x="16" y="0"/>
                    </a:lnTo>
                    <a:lnTo>
                      <a:pt x="12" y="0"/>
                    </a:lnTo>
                    <a:close/>
                    <a:moveTo>
                      <a:pt x="12" y="16"/>
                    </a:moveTo>
                    <a:lnTo>
                      <a:pt x="12" y="16"/>
                    </a:lnTo>
                    <a:lnTo>
                      <a:pt x="10" y="14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10" y="10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14" y="10"/>
                    </a:lnTo>
                    <a:lnTo>
                      <a:pt x="16" y="12"/>
                    </a:lnTo>
                    <a:lnTo>
                      <a:pt x="16" y="12"/>
                    </a:lnTo>
                    <a:lnTo>
                      <a:pt x="14" y="14"/>
                    </a:lnTo>
                    <a:lnTo>
                      <a:pt x="12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80" name="Freeform 245"/>
              <p:cNvSpPr>
                <a:spLocks/>
              </p:cNvSpPr>
              <p:nvPr/>
            </p:nvSpPr>
            <p:spPr bwMode="auto">
              <a:xfrm>
                <a:off x="4000500" y="1479550"/>
                <a:ext cx="38100" cy="38100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16"/>
                  </a:cxn>
                  <a:cxn ang="0">
                    <a:pos x="4" y="20"/>
                  </a:cxn>
                  <a:cxn ang="0">
                    <a:pos x="8" y="24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16" y="24"/>
                  </a:cxn>
                  <a:cxn ang="0">
                    <a:pos x="20" y="20"/>
                  </a:cxn>
                  <a:cxn ang="0">
                    <a:pos x="24" y="16"/>
                  </a:cxn>
                  <a:cxn ang="0">
                    <a:pos x="24" y="12"/>
                  </a:cxn>
                  <a:cxn ang="0">
                    <a:pos x="24" y="12"/>
                  </a:cxn>
                  <a:cxn ang="0">
                    <a:pos x="24" y="8"/>
                  </a:cxn>
                  <a:cxn ang="0">
                    <a:pos x="20" y="4"/>
                  </a:cxn>
                  <a:cxn ang="0">
                    <a:pos x="16" y="0"/>
                  </a:cxn>
                  <a:cxn ang="0">
                    <a:pos x="12" y="0"/>
                  </a:cxn>
                </a:cxnLst>
                <a:rect l="0" t="0" r="r" b="b"/>
                <a:pathLst>
                  <a:path w="24" h="24">
                    <a:moveTo>
                      <a:pt x="12" y="0"/>
                    </a:moveTo>
                    <a:lnTo>
                      <a:pt x="12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20"/>
                    </a:lnTo>
                    <a:lnTo>
                      <a:pt x="8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0"/>
                    </a:lnTo>
                    <a:lnTo>
                      <a:pt x="24" y="16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4" y="8"/>
                    </a:lnTo>
                    <a:lnTo>
                      <a:pt x="20" y="4"/>
                    </a:lnTo>
                    <a:lnTo>
                      <a:pt x="16" y="0"/>
                    </a:lnTo>
                    <a:lnTo>
                      <a:pt x="12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81" name="Freeform 246"/>
              <p:cNvSpPr>
                <a:spLocks/>
              </p:cNvSpPr>
              <p:nvPr/>
            </p:nvSpPr>
            <p:spPr bwMode="auto">
              <a:xfrm>
                <a:off x="4013200" y="1492250"/>
                <a:ext cx="12700" cy="12700"/>
              </a:xfrm>
              <a:custGeom>
                <a:avLst/>
                <a:gdLst/>
                <a:ahLst/>
                <a:cxnLst>
                  <a:cxn ang="0">
                    <a:pos x="4" y="8"/>
                  </a:cxn>
                  <a:cxn ang="0">
                    <a:pos x="4" y="8"/>
                  </a:cxn>
                  <a:cxn ang="0">
                    <a:pos x="2" y="6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2" y="2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6" y="2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6" y="6"/>
                  </a:cxn>
                  <a:cxn ang="0">
                    <a:pos x="4" y="8"/>
                  </a:cxn>
                </a:cxnLst>
                <a:rect l="0" t="0" r="r" b="b"/>
                <a:pathLst>
                  <a:path w="8" h="8">
                    <a:moveTo>
                      <a:pt x="4" y="8"/>
                    </a:moveTo>
                    <a:lnTo>
                      <a:pt x="4" y="8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6" y="6"/>
                    </a:lnTo>
                    <a:lnTo>
                      <a:pt x="4" y="8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</p:grpSp>
        <p:grpSp>
          <p:nvGrpSpPr>
            <p:cNvPr id="29" name="Group 65"/>
            <p:cNvGrpSpPr/>
            <p:nvPr/>
          </p:nvGrpSpPr>
          <p:grpSpPr>
            <a:xfrm>
              <a:off x="3724204" y="2927349"/>
              <a:ext cx="507546" cy="507546"/>
              <a:chOff x="3149600" y="2774950"/>
              <a:chExt cx="406400" cy="406400"/>
            </a:xfrm>
            <a:solidFill>
              <a:srgbClr val="505050"/>
            </a:solidFill>
          </p:grpSpPr>
          <p:sp>
            <p:nvSpPr>
              <p:cNvPr id="72" name="Freeform 110"/>
              <p:cNvSpPr>
                <a:spLocks noEditPoints="1"/>
              </p:cNvSpPr>
              <p:nvPr/>
            </p:nvSpPr>
            <p:spPr bwMode="auto">
              <a:xfrm>
                <a:off x="3327400" y="2978150"/>
                <a:ext cx="63500" cy="63500"/>
              </a:xfrm>
              <a:custGeom>
                <a:avLst/>
                <a:gdLst/>
                <a:ahLst/>
                <a:cxnLst>
                  <a:cxn ang="0">
                    <a:pos x="20" y="40"/>
                  </a:cxn>
                  <a:cxn ang="0">
                    <a:pos x="20" y="40"/>
                  </a:cxn>
                  <a:cxn ang="0">
                    <a:pos x="28" y="38"/>
                  </a:cxn>
                  <a:cxn ang="0">
                    <a:pos x="34" y="34"/>
                  </a:cxn>
                  <a:cxn ang="0">
                    <a:pos x="38" y="28"/>
                  </a:cxn>
                  <a:cxn ang="0">
                    <a:pos x="40" y="20"/>
                  </a:cxn>
                  <a:cxn ang="0">
                    <a:pos x="40" y="20"/>
                  </a:cxn>
                  <a:cxn ang="0">
                    <a:pos x="38" y="12"/>
                  </a:cxn>
                  <a:cxn ang="0">
                    <a:pos x="34" y="6"/>
                  </a:cxn>
                  <a:cxn ang="0">
                    <a:pos x="28" y="2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2" y="2"/>
                  </a:cxn>
                  <a:cxn ang="0">
                    <a:pos x="6" y="6"/>
                  </a:cxn>
                  <a:cxn ang="0">
                    <a:pos x="2" y="12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2" y="28"/>
                  </a:cxn>
                  <a:cxn ang="0">
                    <a:pos x="6" y="34"/>
                  </a:cxn>
                  <a:cxn ang="0">
                    <a:pos x="12" y="38"/>
                  </a:cxn>
                  <a:cxn ang="0">
                    <a:pos x="20" y="40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4" y="8"/>
                  </a:cxn>
                  <a:cxn ang="0">
                    <a:pos x="28" y="12"/>
                  </a:cxn>
                  <a:cxn ang="0">
                    <a:pos x="32" y="16"/>
                  </a:cxn>
                  <a:cxn ang="0">
                    <a:pos x="32" y="20"/>
                  </a:cxn>
                  <a:cxn ang="0">
                    <a:pos x="32" y="20"/>
                  </a:cxn>
                  <a:cxn ang="0">
                    <a:pos x="32" y="24"/>
                  </a:cxn>
                  <a:cxn ang="0">
                    <a:pos x="28" y="28"/>
                  </a:cxn>
                  <a:cxn ang="0">
                    <a:pos x="24" y="32"/>
                  </a:cxn>
                  <a:cxn ang="0">
                    <a:pos x="20" y="32"/>
                  </a:cxn>
                  <a:cxn ang="0">
                    <a:pos x="20" y="32"/>
                  </a:cxn>
                  <a:cxn ang="0">
                    <a:pos x="16" y="32"/>
                  </a:cxn>
                  <a:cxn ang="0">
                    <a:pos x="12" y="28"/>
                  </a:cxn>
                  <a:cxn ang="0">
                    <a:pos x="8" y="24"/>
                  </a:cxn>
                  <a:cxn ang="0">
                    <a:pos x="8" y="20"/>
                  </a:cxn>
                  <a:cxn ang="0">
                    <a:pos x="8" y="20"/>
                  </a:cxn>
                  <a:cxn ang="0">
                    <a:pos x="8" y="16"/>
                  </a:cxn>
                  <a:cxn ang="0">
                    <a:pos x="12" y="12"/>
                  </a:cxn>
                  <a:cxn ang="0">
                    <a:pos x="16" y="8"/>
                  </a:cxn>
                  <a:cxn ang="0">
                    <a:pos x="20" y="8"/>
                  </a:cxn>
                </a:cxnLst>
                <a:rect l="0" t="0" r="r" b="b"/>
                <a:pathLst>
                  <a:path w="40" h="40">
                    <a:moveTo>
                      <a:pt x="20" y="40"/>
                    </a:moveTo>
                    <a:lnTo>
                      <a:pt x="20" y="40"/>
                    </a:lnTo>
                    <a:lnTo>
                      <a:pt x="28" y="38"/>
                    </a:lnTo>
                    <a:lnTo>
                      <a:pt x="34" y="34"/>
                    </a:lnTo>
                    <a:lnTo>
                      <a:pt x="38" y="28"/>
                    </a:lnTo>
                    <a:lnTo>
                      <a:pt x="40" y="20"/>
                    </a:lnTo>
                    <a:lnTo>
                      <a:pt x="40" y="20"/>
                    </a:lnTo>
                    <a:lnTo>
                      <a:pt x="38" y="12"/>
                    </a:lnTo>
                    <a:lnTo>
                      <a:pt x="34" y="6"/>
                    </a:lnTo>
                    <a:lnTo>
                      <a:pt x="28" y="2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28"/>
                    </a:lnTo>
                    <a:lnTo>
                      <a:pt x="6" y="34"/>
                    </a:lnTo>
                    <a:lnTo>
                      <a:pt x="12" y="38"/>
                    </a:lnTo>
                    <a:lnTo>
                      <a:pt x="20" y="40"/>
                    </a:lnTo>
                    <a:close/>
                    <a:moveTo>
                      <a:pt x="20" y="8"/>
                    </a:moveTo>
                    <a:lnTo>
                      <a:pt x="20" y="8"/>
                    </a:lnTo>
                    <a:lnTo>
                      <a:pt x="24" y="8"/>
                    </a:lnTo>
                    <a:lnTo>
                      <a:pt x="28" y="12"/>
                    </a:lnTo>
                    <a:lnTo>
                      <a:pt x="32" y="16"/>
                    </a:lnTo>
                    <a:lnTo>
                      <a:pt x="32" y="20"/>
                    </a:lnTo>
                    <a:lnTo>
                      <a:pt x="32" y="20"/>
                    </a:lnTo>
                    <a:lnTo>
                      <a:pt x="32" y="24"/>
                    </a:lnTo>
                    <a:lnTo>
                      <a:pt x="28" y="28"/>
                    </a:lnTo>
                    <a:lnTo>
                      <a:pt x="24" y="32"/>
                    </a:lnTo>
                    <a:lnTo>
                      <a:pt x="20" y="32"/>
                    </a:lnTo>
                    <a:lnTo>
                      <a:pt x="20" y="32"/>
                    </a:lnTo>
                    <a:lnTo>
                      <a:pt x="16" y="32"/>
                    </a:lnTo>
                    <a:lnTo>
                      <a:pt x="12" y="28"/>
                    </a:lnTo>
                    <a:lnTo>
                      <a:pt x="8" y="24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8" y="16"/>
                    </a:lnTo>
                    <a:lnTo>
                      <a:pt x="12" y="12"/>
                    </a:lnTo>
                    <a:lnTo>
                      <a:pt x="16" y="8"/>
                    </a:lnTo>
                    <a:lnTo>
                      <a:pt x="2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73" name="Freeform 113"/>
              <p:cNvSpPr>
                <a:spLocks noEditPoints="1"/>
              </p:cNvSpPr>
              <p:nvPr/>
            </p:nvSpPr>
            <p:spPr bwMode="auto">
              <a:xfrm>
                <a:off x="3492500" y="2774950"/>
                <a:ext cx="63500" cy="63500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20" y="0"/>
                  </a:cxn>
                  <a:cxn ang="0">
                    <a:pos x="12" y="2"/>
                  </a:cxn>
                  <a:cxn ang="0">
                    <a:pos x="6" y="6"/>
                  </a:cxn>
                  <a:cxn ang="0">
                    <a:pos x="2" y="12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2" y="28"/>
                  </a:cxn>
                  <a:cxn ang="0">
                    <a:pos x="6" y="34"/>
                  </a:cxn>
                  <a:cxn ang="0">
                    <a:pos x="12" y="38"/>
                  </a:cxn>
                  <a:cxn ang="0">
                    <a:pos x="20" y="40"/>
                  </a:cxn>
                  <a:cxn ang="0">
                    <a:pos x="20" y="40"/>
                  </a:cxn>
                  <a:cxn ang="0">
                    <a:pos x="28" y="38"/>
                  </a:cxn>
                  <a:cxn ang="0">
                    <a:pos x="34" y="34"/>
                  </a:cxn>
                  <a:cxn ang="0">
                    <a:pos x="38" y="28"/>
                  </a:cxn>
                  <a:cxn ang="0">
                    <a:pos x="40" y="20"/>
                  </a:cxn>
                  <a:cxn ang="0">
                    <a:pos x="40" y="20"/>
                  </a:cxn>
                  <a:cxn ang="0">
                    <a:pos x="38" y="12"/>
                  </a:cxn>
                  <a:cxn ang="0">
                    <a:pos x="34" y="6"/>
                  </a:cxn>
                  <a:cxn ang="0">
                    <a:pos x="28" y="2"/>
                  </a:cxn>
                  <a:cxn ang="0">
                    <a:pos x="20" y="0"/>
                  </a:cxn>
                  <a:cxn ang="0">
                    <a:pos x="20" y="32"/>
                  </a:cxn>
                  <a:cxn ang="0">
                    <a:pos x="20" y="32"/>
                  </a:cxn>
                  <a:cxn ang="0">
                    <a:pos x="16" y="32"/>
                  </a:cxn>
                  <a:cxn ang="0">
                    <a:pos x="12" y="28"/>
                  </a:cxn>
                  <a:cxn ang="0">
                    <a:pos x="8" y="24"/>
                  </a:cxn>
                  <a:cxn ang="0">
                    <a:pos x="8" y="20"/>
                  </a:cxn>
                  <a:cxn ang="0">
                    <a:pos x="8" y="20"/>
                  </a:cxn>
                  <a:cxn ang="0">
                    <a:pos x="8" y="16"/>
                  </a:cxn>
                  <a:cxn ang="0">
                    <a:pos x="12" y="12"/>
                  </a:cxn>
                  <a:cxn ang="0">
                    <a:pos x="16" y="8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4" y="8"/>
                  </a:cxn>
                  <a:cxn ang="0">
                    <a:pos x="28" y="12"/>
                  </a:cxn>
                  <a:cxn ang="0">
                    <a:pos x="32" y="16"/>
                  </a:cxn>
                  <a:cxn ang="0">
                    <a:pos x="32" y="20"/>
                  </a:cxn>
                  <a:cxn ang="0">
                    <a:pos x="32" y="20"/>
                  </a:cxn>
                  <a:cxn ang="0">
                    <a:pos x="32" y="24"/>
                  </a:cxn>
                  <a:cxn ang="0">
                    <a:pos x="28" y="28"/>
                  </a:cxn>
                  <a:cxn ang="0">
                    <a:pos x="24" y="32"/>
                  </a:cxn>
                  <a:cxn ang="0">
                    <a:pos x="20" y="32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28"/>
                    </a:lnTo>
                    <a:lnTo>
                      <a:pt x="6" y="34"/>
                    </a:lnTo>
                    <a:lnTo>
                      <a:pt x="12" y="38"/>
                    </a:lnTo>
                    <a:lnTo>
                      <a:pt x="20" y="40"/>
                    </a:lnTo>
                    <a:lnTo>
                      <a:pt x="20" y="40"/>
                    </a:lnTo>
                    <a:lnTo>
                      <a:pt x="28" y="38"/>
                    </a:lnTo>
                    <a:lnTo>
                      <a:pt x="34" y="34"/>
                    </a:lnTo>
                    <a:lnTo>
                      <a:pt x="38" y="28"/>
                    </a:lnTo>
                    <a:lnTo>
                      <a:pt x="40" y="20"/>
                    </a:lnTo>
                    <a:lnTo>
                      <a:pt x="40" y="20"/>
                    </a:lnTo>
                    <a:lnTo>
                      <a:pt x="38" y="12"/>
                    </a:lnTo>
                    <a:lnTo>
                      <a:pt x="34" y="6"/>
                    </a:lnTo>
                    <a:lnTo>
                      <a:pt x="28" y="2"/>
                    </a:lnTo>
                    <a:lnTo>
                      <a:pt x="20" y="0"/>
                    </a:lnTo>
                    <a:close/>
                    <a:moveTo>
                      <a:pt x="20" y="32"/>
                    </a:moveTo>
                    <a:lnTo>
                      <a:pt x="20" y="32"/>
                    </a:lnTo>
                    <a:lnTo>
                      <a:pt x="16" y="32"/>
                    </a:lnTo>
                    <a:lnTo>
                      <a:pt x="12" y="28"/>
                    </a:lnTo>
                    <a:lnTo>
                      <a:pt x="8" y="24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8" y="16"/>
                    </a:lnTo>
                    <a:lnTo>
                      <a:pt x="12" y="12"/>
                    </a:lnTo>
                    <a:lnTo>
                      <a:pt x="16" y="8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4" y="8"/>
                    </a:lnTo>
                    <a:lnTo>
                      <a:pt x="28" y="12"/>
                    </a:lnTo>
                    <a:lnTo>
                      <a:pt x="32" y="16"/>
                    </a:lnTo>
                    <a:lnTo>
                      <a:pt x="32" y="20"/>
                    </a:lnTo>
                    <a:lnTo>
                      <a:pt x="32" y="20"/>
                    </a:lnTo>
                    <a:lnTo>
                      <a:pt x="32" y="24"/>
                    </a:lnTo>
                    <a:lnTo>
                      <a:pt x="28" y="28"/>
                    </a:lnTo>
                    <a:lnTo>
                      <a:pt x="24" y="32"/>
                    </a:lnTo>
                    <a:lnTo>
                      <a:pt x="20" y="3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74" name="Freeform 116"/>
              <p:cNvSpPr>
                <a:spLocks noEditPoints="1"/>
              </p:cNvSpPr>
              <p:nvPr/>
            </p:nvSpPr>
            <p:spPr bwMode="auto">
              <a:xfrm>
                <a:off x="3251200" y="2965450"/>
                <a:ext cx="50800" cy="50800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16"/>
                  </a:cxn>
                  <a:cxn ang="0">
                    <a:pos x="2" y="22"/>
                  </a:cxn>
                  <a:cxn ang="0">
                    <a:pos x="4" y="28"/>
                  </a:cxn>
                  <a:cxn ang="0">
                    <a:pos x="10" y="30"/>
                  </a:cxn>
                  <a:cxn ang="0">
                    <a:pos x="16" y="32"/>
                  </a:cxn>
                  <a:cxn ang="0">
                    <a:pos x="16" y="32"/>
                  </a:cxn>
                  <a:cxn ang="0">
                    <a:pos x="22" y="30"/>
                  </a:cxn>
                  <a:cxn ang="0">
                    <a:pos x="28" y="28"/>
                  </a:cxn>
                  <a:cxn ang="0">
                    <a:pos x="30" y="22"/>
                  </a:cxn>
                  <a:cxn ang="0">
                    <a:pos x="32" y="16"/>
                  </a:cxn>
                  <a:cxn ang="0">
                    <a:pos x="32" y="16"/>
                  </a:cxn>
                  <a:cxn ang="0">
                    <a:pos x="30" y="10"/>
                  </a:cxn>
                  <a:cxn ang="0">
                    <a:pos x="28" y="4"/>
                  </a:cxn>
                  <a:cxn ang="0">
                    <a:pos x="22" y="2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0" y="2"/>
                  </a:cxn>
                  <a:cxn ang="0">
                    <a:pos x="4" y="4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16" y="8"/>
                  </a:cxn>
                  <a:cxn ang="0">
                    <a:pos x="16" y="8"/>
                  </a:cxn>
                  <a:cxn ang="0">
                    <a:pos x="20" y="8"/>
                  </a:cxn>
                  <a:cxn ang="0">
                    <a:pos x="22" y="10"/>
                  </a:cxn>
                  <a:cxn ang="0">
                    <a:pos x="24" y="12"/>
                  </a:cxn>
                  <a:cxn ang="0">
                    <a:pos x="24" y="16"/>
                  </a:cxn>
                  <a:cxn ang="0">
                    <a:pos x="24" y="16"/>
                  </a:cxn>
                  <a:cxn ang="0">
                    <a:pos x="24" y="20"/>
                  </a:cxn>
                  <a:cxn ang="0">
                    <a:pos x="22" y="22"/>
                  </a:cxn>
                  <a:cxn ang="0">
                    <a:pos x="20" y="24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12" y="24"/>
                  </a:cxn>
                  <a:cxn ang="0">
                    <a:pos x="10" y="22"/>
                  </a:cxn>
                  <a:cxn ang="0">
                    <a:pos x="8" y="20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8" y="12"/>
                  </a:cxn>
                  <a:cxn ang="0">
                    <a:pos x="10" y="10"/>
                  </a:cxn>
                  <a:cxn ang="0">
                    <a:pos x="12" y="8"/>
                  </a:cxn>
                  <a:cxn ang="0">
                    <a:pos x="16" y="8"/>
                  </a:cxn>
                </a:cxnLst>
                <a:rect l="0" t="0" r="r" b="b"/>
                <a:pathLst>
                  <a:path w="32" h="32">
                    <a:moveTo>
                      <a:pt x="0" y="16"/>
                    </a:moveTo>
                    <a:lnTo>
                      <a:pt x="0" y="16"/>
                    </a:lnTo>
                    <a:lnTo>
                      <a:pt x="2" y="22"/>
                    </a:lnTo>
                    <a:lnTo>
                      <a:pt x="4" y="28"/>
                    </a:lnTo>
                    <a:lnTo>
                      <a:pt x="10" y="30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22" y="30"/>
                    </a:lnTo>
                    <a:lnTo>
                      <a:pt x="28" y="28"/>
                    </a:lnTo>
                    <a:lnTo>
                      <a:pt x="30" y="22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0" y="10"/>
                    </a:lnTo>
                    <a:lnTo>
                      <a:pt x="28" y="4"/>
                    </a:lnTo>
                    <a:lnTo>
                      <a:pt x="22" y="2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0" y="16"/>
                    </a:lnTo>
                    <a:close/>
                    <a:moveTo>
                      <a:pt x="16" y="8"/>
                    </a:moveTo>
                    <a:lnTo>
                      <a:pt x="16" y="8"/>
                    </a:lnTo>
                    <a:lnTo>
                      <a:pt x="20" y="8"/>
                    </a:lnTo>
                    <a:lnTo>
                      <a:pt x="22" y="10"/>
                    </a:lnTo>
                    <a:lnTo>
                      <a:pt x="24" y="12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20"/>
                    </a:lnTo>
                    <a:lnTo>
                      <a:pt x="22" y="22"/>
                    </a:lnTo>
                    <a:lnTo>
                      <a:pt x="20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2" y="24"/>
                    </a:lnTo>
                    <a:lnTo>
                      <a:pt x="10" y="22"/>
                    </a:lnTo>
                    <a:lnTo>
                      <a:pt x="8" y="20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2"/>
                    </a:lnTo>
                    <a:lnTo>
                      <a:pt x="10" y="10"/>
                    </a:lnTo>
                    <a:lnTo>
                      <a:pt x="12" y="8"/>
                    </a:lnTo>
                    <a:lnTo>
                      <a:pt x="16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75" name="Freeform 119"/>
              <p:cNvSpPr>
                <a:spLocks/>
              </p:cNvSpPr>
              <p:nvPr/>
            </p:nvSpPr>
            <p:spPr bwMode="auto">
              <a:xfrm>
                <a:off x="3302000" y="3054350"/>
                <a:ext cx="25400" cy="25400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8" y="16"/>
                  </a:cxn>
                  <a:cxn ang="0">
                    <a:pos x="12" y="16"/>
                  </a:cxn>
                  <a:cxn ang="0">
                    <a:pos x="14" y="14"/>
                  </a:cxn>
                  <a:cxn ang="0">
                    <a:pos x="16" y="12"/>
                  </a:cxn>
                  <a:cxn ang="0">
                    <a:pos x="16" y="8"/>
                  </a:cxn>
                  <a:cxn ang="0">
                    <a:pos x="16" y="8"/>
                  </a:cxn>
                  <a:cxn ang="0">
                    <a:pos x="16" y="4"/>
                  </a:cxn>
                  <a:cxn ang="0">
                    <a:pos x="14" y="2"/>
                  </a:cxn>
                  <a:cxn ang="0">
                    <a:pos x="12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4" y="16"/>
                  </a:cxn>
                  <a:cxn ang="0">
                    <a:pos x="8" y="16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lnTo>
                      <a:pt x="8" y="16"/>
                    </a:lnTo>
                    <a:lnTo>
                      <a:pt x="12" y="16"/>
                    </a:lnTo>
                    <a:lnTo>
                      <a:pt x="14" y="14"/>
                    </a:lnTo>
                    <a:lnTo>
                      <a:pt x="16" y="12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4"/>
                    </a:lnTo>
                    <a:lnTo>
                      <a:pt x="14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4" y="16"/>
                    </a:lnTo>
                    <a:lnTo>
                      <a:pt x="8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76" name="Freeform 121"/>
              <p:cNvSpPr>
                <a:spLocks/>
              </p:cNvSpPr>
              <p:nvPr/>
            </p:nvSpPr>
            <p:spPr bwMode="auto">
              <a:xfrm>
                <a:off x="3505200" y="2863850"/>
                <a:ext cx="25400" cy="25400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4" y="16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12" y="16"/>
                  </a:cxn>
                  <a:cxn ang="0">
                    <a:pos x="14" y="14"/>
                  </a:cxn>
                  <a:cxn ang="0">
                    <a:pos x="16" y="12"/>
                  </a:cxn>
                  <a:cxn ang="0">
                    <a:pos x="16" y="8"/>
                  </a:cxn>
                  <a:cxn ang="0">
                    <a:pos x="16" y="8"/>
                  </a:cxn>
                  <a:cxn ang="0">
                    <a:pos x="16" y="4"/>
                  </a:cxn>
                  <a:cxn ang="0">
                    <a:pos x="14" y="2"/>
                  </a:cxn>
                  <a:cxn ang="0">
                    <a:pos x="12" y="0"/>
                  </a:cxn>
                  <a:cxn ang="0">
                    <a:pos x="8" y="0"/>
                  </a:cxn>
                </a:cxnLst>
                <a:rect l="0" t="0" r="r" b="b"/>
                <a:pathLst>
                  <a:path w="16" h="16">
                    <a:moveTo>
                      <a:pt x="8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4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2" y="16"/>
                    </a:lnTo>
                    <a:lnTo>
                      <a:pt x="14" y="14"/>
                    </a:lnTo>
                    <a:lnTo>
                      <a:pt x="16" y="12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4"/>
                    </a:lnTo>
                    <a:lnTo>
                      <a:pt x="14" y="2"/>
                    </a:lnTo>
                    <a:lnTo>
                      <a:pt x="12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77" name="Freeform 106"/>
              <p:cNvSpPr>
                <a:spLocks noEditPoints="1"/>
              </p:cNvSpPr>
              <p:nvPr/>
            </p:nvSpPr>
            <p:spPr bwMode="auto">
              <a:xfrm>
                <a:off x="3149600" y="2813050"/>
                <a:ext cx="371475" cy="368300"/>
              </a:xfrm>
              <a:custGeom>
                <a:avLst/>
                <a:gdLst/>
                <a:ahLst/>
                <a:cxnLst>
                  <a:cxn ang="0">
                    <a:pos x="166" y="6"/>
                  </a:cxn>
                  <a:cxn ang="0">
                    <a:pos x="152" y="0"/>
                  </a:cxn>
                  <a:cxn ang="0">
                    <a:pos x="144" y="2"/>
                  </a:cxn>
                  <a:cxn ang="0">
                    <a:pos x="126" y="18"/>
                  </a:cxn>
                  <a:cxn ang="0">
                    <a:pos x="122" y="24"/>
                  </a:cxn>
                  <a:cxn ang="0">
                    <a:pos x="120" y="32"/>
                  </a:cxn>
                  <a:cxn ang="0">
                    <a:pos x="122" y="42"/>
                  </a:cxn>
                  <a:cxn ang="0">
                    <a:pos x="14" y="86"/>
                  </a:cxn>
                  <a:cxn ang="0">
                    <a:pos x="6" y="92"/>
                  </a:cxn>
                  <a:cxn ang="0">
                    <a:pos x="0" y="102"/>
                  </a:cxn>
                  <a:cxn ang="0">
                    <a:pos x="0" y="108"/>
                  </a:cxn>
                  <a:cxn ang="0">
                    <a:pos x="4" y="120"/>
                  </a:cxn>
                  <a:cxn ang="0">
                    <a:pos x="108" y="224"/>
                  </a:cxn>
                  <a:cxn ang="0">
                    <a:pos x="116" y="230"/>
                  </a:cxn>
                  <a:cxn ang="0">
                    <a:pos x="126" y="232"/>
                  </a:cxn>
                  <a:cxn ang="0">
                    <a:pos x="126" y="232"/>
                  </a:cxn>
                  <a:cxn ang="0">
                    <a:pos x="130" y="232"/>
                  </a:cxn>
                  <a:cxn ang="0">
                    <a:pos x="142" y="226"/>
                  </a:cxn>
                  <a:cxn ang="0">
                    <a:pos x="148" y="216"/>
                  </a:cxn>
                  <a:cxn ang="0">
                    <a:pos x="190" y="110"/>
                  </a:cxn>
                  <a:cxn ang="0">
                    <a:pos x="202" y="114"/>
                  </a:cxn>
                  <a:cxn ang="0">
                    <a:pos x="210" y="112"/>
                  </a:cxn>
                  <a:cxn ang="0">
                    <a:pos x="228" y="96"/>
                  </a:cxn>
                  <a:cxn ang="0">
                    <a:pos x="232" y="90"/>
                  </a:cxn>
                  <a:cxn ang="0">
                    <a:pos x="234" y="82"/>
                  </a:cxn>
                  <a:cxn ang="0">
                    <a:pos x="228" y="68"/>
                  </a:cxn>
                  <a:cxn ang="0">
                    <a:pos x="134" y="210"/>
                  </a:cxn>
                  <a:cxn ang="0">
                    <a:pos x="130" y="214"/>
                  </a:cxn>
                  <a:cxn ang="0">
                    <a:pos x="128" y="216"/>
                  </a:cxn>
                  <a:cxn ang="0">
                    <a:pos x="126" y="216"/>
                  </a:cxn>
                  <a:cxn ang="0">
                    <a:pos x="18" y="112"/>
                  </a:cxn>
                  <a:cxn ang="0">
                    <a:pos x="16" y="110"/>
                  </a:cxn>
                  <a:cxn ang="0">
                    <a:pos x="16" y="106"/>
                  </a:cxn>
                  <a:cxn ang="0">
                    <a:pos x="20" y="100"/>
                  </a:cxn>
                  <a:cxn ang="0">
                    <a:pos x="70" y="80"/>
                  </a:cxn>
                  <a:cxn ang="0">
                    <a:pos x="96" y="86"/>
                  </a:cxn>
                  <a:cxn ang="0">
                    <a:pos x="134" y="92"/>
                  </a:cxn>
                  <a:cxn ang="0">
                    <a:pos x="158" y="104"/>
                  </a:cxn>
                  <a:cxn ang="0">
                    <a:pos x="134" y="210"/>
                  </a:cxn>
                  <a:cxn ang="0">
                    <a:pos x="204" y="96"/>
                  </a:cxn>
                  <a:cxn ang="0">
                    <a:pos x="202" y="98"/>
                  </a:cxn>
                  <a:cxn ang="0">
                    <a:pos x="184" y="82"/>
                  </a:cxn>
                  <a:cxn ang="0">
                    <a:pos x="174" y="108"/>
                  </a:cxn>
                  <a:cxn ang="0">
                    <a:pos x="166" y="100"/>
                  </a:cxn>
                  <a:cxn ang="0">
                    <a:pos x="138" y="86"/>
                  </a:cxn>
                  <a:cxn ang="0">
                    <a:pos x="104" y="78"/>
                  </a:cxn>
                  <a:cxn ang="0">
                    <a:pos x="82" y="76"/>
                  </a:cxn>
                  <a:cxn ang="0">
                    <a:pos x="138" y="34"/>
                  </a:cxn>
                  <a:cxn ang="0">
                    <a:pos x="136" y="32"/>
                  </a:cxn>
                  <a:cxn ang="0">
                    <a:pos x="148" y="18"/>
                  </a:cxn>
                  <a:cxn ang="0">
                    <a:pos x="152" y="16"/>
                  </a:cxn>
                  <a:cxn ang="0">
                    <a:pos x="216" y="78"/>
                  </a:cxn>
                  <a:cxn ang="0">
                    <a:pos x="218" y="82"/>
                  </a:cxn>
                </a:cxnLst>
                <a:rect l="0" t="0" r="r" b="b"/>
                <a:pathLst>
                  <a:path w="234" h="232">
                    <a:moveTo>
                      <a:pt x="166" y="6"/>
                    </a:moveTo>
                    <a:lnTo>
                      <a:pt x="166" y="6"/>
                    </a:lnTo>
                    <a:lnTo>
                      <a:pt x="158" y="2"/>
                    </a:lnTo>
                    <a:lnTo>
                      <a:pt x="152" y="0"/>
                    </a:lnTo>
                    <a:lnTo>
                      <a:pt x="152" y="0"/>
                    </a:lnTo>
                    <a:lnTo>
                      <a:pt x="144" y="2"/>
                    </a:lnTo>
                    <a:lnTo>
                      <a:pt x="138" y="6"/>
                    </a:lnTo>
                    <a:lnTo>
                      <a:pt x="126" y="18"/>
                    </a:lnTo>
                    <a:lnTo>
                      <a:pt x="126" y="18"/>
                    </a:lnTo>
                    <a:lnTo>
                      <a:pt x="122" y="24"/>
                    </a:lnTo>
                    <a:lnTo>
                      <a:pt x="120" y="32"/>
                    </a:lnTo>
                    <a:lnTo>
                      <a:pt x="120" y="32"/>
                    </a:lnTo>
                    <a:lnTo>
                      <a:pt x="120" y="36"/>
                    </a:lnTo>
                    <a:lnTo>
                      <a:pt x="122" y="42"/>
                    </a:lnTo>
                    <a:lnTo>
                      <a:pt x="14" y="86"/>
                    </a:lnTo>
                    <a:lnTo>
                      <a:pt x="14" y="86"/>
                    </a:lnTo>
                    <a:lnTo>
                      <a:pt x="10" y="88"/>
                    </a:lnTo>
                    <a:lnTo>
                      <a:pt x="6" y="92"/>
                    </a:lnTo>
                    <a:lnTo>
                      <a:pt x="2" y="98"/>
                    </a:lnTo>
                    <a:lnTo>
                      <a:pt x="0" y="102"/>
                    </a:lnTo>
                    <a:lnTo>
                      <a:pt x="0" y="102"/>
                    </a:lnTo>
                    <a:lnTo>
                      <a:pt x="0" y="108"/>
                    </a:lnTo>
                    <a:lnTo>
                      <a:pt x="2" y="114"/>
                    </a:lnTo>
                    <a:lnTo>
                      <a:pt x="4" y="120"/>
                    </a:lnTo>
                    <a:lnTo>
                      <a:pt x="8" y="124"/>
                    </a:lnTo>
                    <a:lnTo>
                      <a:pt x="108" y="224"/>
                    </a:lnTo>
                    <a:lnTo>
                      <a:pt x="108" y="224"/>
                    </a:lnTo>
                    <a:lnTo>
                      <a:pt x="116" y="230"/>
                    </a:lnTo>
                    <a:lnTo>
                      <a:pt x="126" y="232"/>
                    </a:lnTo>
                    <a:lnTo>
                      <a:pt x="126" y="232"/>
                    </a:lnTo>
                    <a:lnTo>
                      <a:pt x="126" y="232"/>
                    </a:lnTo>
                    <a:lnTo>
                      <a:pt x="126" y="232"/>
                    </a:lnTo>
                    <a:lnTo>
                      <a:pt x="130" y="232"/>
                    </a:lnTo>
                    <a:lnTo>
                      <a:pt x="130" y="232"/>
                    </a:lnTo>
                    <a:lnTo>
                      <a:pt x="136" y="230"/>
                    </a:lnTo>
                    <a:lnTo>
                      <a:pt x="142" y="226"/>
                    </a:lnTo>
                    <a:lnTo>
                      <a:pt x="146" y="222"/>
                    </a:lnTo>
                    <a:lnTo>
                      <a:pt x="148" y="216"/>
                    </a:lnTo>
                    <a:lnTo>
                      <a:pt x="190" y="110"/>
                    </a:lnTo>
                    <a:lnTo>
                      <a:pt x="190" y="110"/>
                    </a:lnTo>
                    <a:lnTo>
                      <a:pt x="196" y="112"/>
                    </a:lnTo>
                    <a:lnTo>
                      <a:pt x="202" y="114"/>
                    </a:lnTo>
                    <a:lnTo>
                      <a:pt x="202" y="114"/>
                    </a:lnTo>
                    <a:lnTo>
                      <a:pt x="210" y="112"/>
                    </a:lnTo>
                    <a:lnTo>
                      <a:pt x="216" y="108"/>
                    </a:lnTo>
                    <a:lnTo>
                      <a:pt x="228" y="96"/>
                    </a:lnTo>
                    <a:lnTo>
                      <a:pt x="228" y="96"/>
                    </a:lnTo>
                    <a:lnTo>
                      <a:pt x="232" y="90"/>
                    </a:lnTo>
                    <a:lnTo>
                      <a:pt x="234" y="82"/>
                    </a:lnTo>
                    <a:lnTo>
                      <a:pt x="234" y="82"/>
                    </a:lnTo>
                    <a:lnTo>
                      <a:pt x="232" y="74"/>
                    </a:lnTo>
                    <a:lnTo>
                      <a:pt x="228" y="68"/>
                    </a:lnTo>
                    <a:lnTo>
                      <a:pt x="166" y="6"/>
                    </a:lnTo>
                    <a:close/>
                    <a:moveTo>
                      <a:pt x="134" y="210"/>
                    </a:moveTo>
                    <a:lnTo>
                      <a:pt x="134" y="210"/>
                    </a:lnTo>
                    <a:lnTo>
                      <a:pt x="130" y="214"/>
                    </a:lnTo>
                    <a:lnTo>
                      <a:pt x="128" y="216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126" y="216"/>
                    </a:lnTo>
                    <a:lnTo>
                      <a:pt x="120" y="214"/>
                    </a:lnTo>
                    <a:lnTo>
                      <a:pt x="18" y="112"/>
                    </a:lnTo>
                    <a:lnTo>
                      <a:pt x="18" y="112"/>
                    </a:lnTo>
                    <a:lnTo>
                      <a:pt x="16" y="110"/>
                    </a:lnTo>
                    <a:lnTo>
                      <a:pt x="16" y="106"/>
                    </a:lnTo>
                    <a:lnTo>
                      <a:pt x="16" y="106"/>
                    </a:lnTo>
                    <a:lnTo>
                      <a:pt x="18" y="102"/>
                    </a:lnTo>
                    <a:lnTo>
                      <a:pt x="20" y="100"/>
                    </a:lnTo>
                    <a:lnTo>
                      <a:pt x="70" y="80"/>
                    </a:lnTo>
                    <a:lnTo>
                      <a:pt x="70" y="80"/>
                    </a:lnTo>
                    <a:lnTo>
                      <a:pt x="84" y="84"/>
                    </a:lnTo>
                    <a:lnTo>
                      <a:pt x="96" y="86"/>
                    </a:lnTo>
                    <a:lnTo>
                      <a:pt x="120" y="88"/>
                    </a:lnTo>
                    <a:lnTo>
                      <a:pt x="134" y="92"/>
                    </a:lnTo>
                    <a:lnTo>
                      <a:pt x="146" y="98"/>
                    </a:lnTo>
                    <a:lnTo>
                      <a:pt x="158" y="104"/>
                    </a:lnTo>
                    <a:lnTo>
                      <a:pt x="172" y="116"/>
                    </a:lnTo>
                    <a:lnTo>
                      <a:pt x="134" y="210"/>
                    </a:lnTo>
                    <a:close/>
                    <a:moveTo>
                      <a:pt x="216" y="84"/>
                    </a:moveTo>
                    <a:lnTo>
                      <a:pt x="204" y="96"/>
                    </a:lnTo>
                    <a:lnTo>
                      <a:pt x="204" y="96"/>
                    </a:lnTo>
                    <a:lnTo>
                      <a:pt x="202" y="98"/>
                    </a:lnTo>
                    <a:lnTo>
                      <a:pt x="198" y="96"/>
                    </a:lnTo>
                    <a:lnTo>
                      <a:pt x="184" y="82"/>
                    </a:lnTo>
                    <a:lnTo>
                      <a:pt x="174" y="110"/>
                    </a:lnTo>
                    <a:lnTo>
                      <a:pt x="174" y="108"/>
                    </a:lnTo>
                    <a:lnTo>
                      <a:pt x="174" y="108"/>
                    </a:lnTo>
                    <a:lnTo>
                      <a:pt x="166" y="100"/>
                    </a:lnTo>
                    <a:lnTo>
                      <a:pt x="156" y="94"/>
                    </a:lnTo>
                    <a:lnTo>
                      <a:pt x="138" y="86"/>
                    </a:lnTo>
                    <a:lnTo>
                      <a:pt x="120" y="80"/>
                    </a:lnTo>
                    <a:lnTo>
                      <a:pt x="104" y="78"/>
                    </a:lnTo>
                    <a:lnTo>
                      <a:pt x="104" y="78"/>
                    </a:lnTo>
                    <a:lnTo>
                      <a:pt x="82" y="76"/>
                    </a:lnTo>
                    <a:lnTo>
                      <a:pt x="150" y="48"/>
                    </a:lnTo>
                    <a:lnTo>
                      <a:pt x="138" y="34"/>
                    </a:lnTo>
                    <a:lnTo>
                      <a:pt x="138" y="34"/>
                    </a:lnTo>
                    <a:lnTo>
                      <a:pt x="136" y="32"/>
                    </a:lnTo>
                    <a:lnTo>
                      <a:pt x="138" y="28"/>
                    </a:lnTo>
                    <a:lnTo>
                      <a:pt x="148" y="18"/>
                    </a:lnTo>
                    <a:lnTo>
                      <a:pt x="148" y="18"/>
                    </a:lnTo>
                    <a:lnTo>
                      <a:pt x="152" y="16"/>
                    </a:lnTo>
                    <a:lnTo>
                      <a:pt x="154" y="18"/>
                    </a:lnTo>
                    <a:lnTo>
                      <a:pt x="216" y="78"/>
                    </a:lnTo>
                    <a:lnTo>
                      <a:pt x="216" y="78"/>
                    </a:lnTo>
                    <a:lnTo>
                      <a:pt x="218" y="82"/>
                    </a:lnTo>
                    <a:lnTo>
                      <a:pt x="216" y="8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</p:grpSp>
        <p:grpSp>
          <p:nvGrpSpPr>
            <p:cNvPr id="31" name="Group 76"/>
            <p:cNvGrpSpPr/>
            <p:nvPr/>
          </p:nvGrpSpPr>
          <p:grpSpPr>
            <a:xfrm>
              <a:off x="2380619" y="1824469"/>
              <a:ext cx="507546" cy="507546"/>
              <a:chOff x="2336800" y="1149350"/>
              <a:chExt cx="406400" cy="406400"/>
            </a:xfrm>
            <a:solidFill>
              <a:schemeClr val="accent4"/>
            </a:solidFill>
          </p:grpSpPr>
          <p:sp>
            <p:nvSpPr>
              <p:cNvPr id="57" name="Freeform 253"/>
              <p:cNvSpPr>
                <a:spLocks noEditPoints="1"/>
              </p:cNvSpPr>
              <p:nvPr/>
            </p:nvSpPr>
            <p:spPr bwMode="auto">
              <a:xfrm>
                <a:off x="2336800" y="1149350"/>
                <a:ext cx="406400" cy="406400"/>
              </a:xfrm>
              <a:custGeom>
                <a:avLst/>
                <a:gdLst/>
                <a:ahLst/>
                <a:cxnLst>
                  <a:cxn ang="0">
                    <a:pos x="56" y="0"/>
                  </a:cxn>
                  <a:cxn ang="0">
                    <a:pos x="46" y="2"/>
                  </a:cxn>
                  <a:cxn ang="0">
                    <a:pos x="34" y="14"/>
                  </a:cxn>
                  <a:cxn ang="0">
                    <a:pos x="32" y="40"/>
                  </a:cxn>
                  <a:cxn ang="0">
                    <a:pos x="24" y="40"/>
                  </a:cxn>
                  <a:cxn ang="0">
                    <a:pos x="8" y="48"/>
                  </a:cxn>
                  <a:cxn ang="0">
                    <a:pos x="0" y="64"/>
                  </a:cxn>
                  <a:cxn ang="0">
                    <a:pos x="0" y="224"/>
                  </a:cxn>
                  <a:cxn ang="0">
                    <a:pos x="2" y="236"/>
                  </a:cxn>
                  <a:cxn ang="0">
                    <a:pos x="20" y="254"/>
                  </a:cxn>
                  <a:cxn ang="0">
                    <a:pos x="32" y="256"/>
                  </a:cxn>
                  <a:cxn ang="0">
                    <a:pos x="224" y="256"/>
                  </a:cxn>
                  <a:cxn ang="0">
                    <a:pos x="236" y="254"/>
                  </a:cxn>
                  <a:cxn ang="0">
                    <a:pos x="254" y="236"/>
                  </a:cxn>
                  <a:cxn ang="0">
                    <a:pos x="256" y="224"/>
                  </a:cxn>
                  <a:cxn ang="0">
                    <a:pos x="256" y="24"/>
                  </a:cxn>
                  <a:cxn ang="0">
                    <a:pos x="248" y="8"/>
                  </a:cxn>
                  <a:cxn ang="0">
                    <a:pos x="232" y="0"/>
                  </a:cxn>
                  <a:cxn ang="0">
                    <a:pos x="240" y="224"/>
                  </a:cxn>
                  <a:cxn ang="0">
                    <a:pos x="236" y="236"/>
                  </a:cxn>
                  <a:cxn ang="0">
                    <a:pos x="224" y="240"/>
                  </a:cxn>
                  <a:cxn ang="0">
                    <a:pos x="32" y="240"/>
                  </a:cxn>
                  <a:cxn ang="0">
                    <a:pos x="20" y="236"/>
                  </a:cxn>
                  <a:cxn ang="0">
                    <a:pos x="16" y="224"/>
                  </a:cxn>
                  <a:cxn ang="0">
                    <a:pos x="16" y="64"/>
                  </a:cxn>
                  <a:cxn ang="0">
                    <a:pos x="18" y="58"/>
                  </a:cxn>
                  <a:cxn ang="0">
                    <a:pos x="24" y="56"/>
                  </a:cxn>
                  <a:cxn ang="0">
                    <a:pos x="32" y="216"/>
                  </a:cxn>
                  <a:cxn ang="0">
                    <a:pos x="32" y="220"/>
                  </a:cxn>
                  <a:cxn ang="0">
                    <a:pos x="36" y="224"/>
                  </a:cxn>
                  <a:cxn ang="0">
                    <a:pos x="40" y="224"/>
                  </a:cxn>
                  <a:cxn ang="0">
                    <a:pos x="46" y="222"/>
                  </a:cxn>
                  <a:cxn ang="0">
                    <a:pos x="48" y="216"/>
                  </a:cxn>
                  <a:cxn ang="0">
                    <a:pos x="48" y="24"/>
                  </a:cxn>
                  <a:cxn ang="0">
                    <a:pos x="50" y="18"/>
                  </a:cxn>
                  <a:cxn ang="0">
                    <a:pos x="56" y="16"/>
                  </a:cxn>
                  <a:cxn ang="0">
                    <a:pos x="232" y="16"/>
                  </a:cxn>
                  <a:cxn ang="0">
                    <a:pos x="238" y="18"/>
                  </a:cxn>
                  <a:cxn ang="0">
                    <a:pos x="240" y="24"/>
                  </a:cxn>
                </a:cxnLst>
                <a:rect l="0" t="0" r="r" b="b"/>
                <a:pathLst>
                  <a:path w="256" h="256">
                    <a:moveTo>
                      <a:pt x="232" y="0"/>
                    </a:moveTo>
                    <a:lnTo>
                      <a:pt x="56" y="0"/>
                    </a:lnTo>
                    <a:lnTo>
                      <a:pt x="56" y="0"/>
                    </a:lnTo>
                    <a:lnTo>
                      <a:pt x="46" y="2"/>
                    </a:lnTo>
                    <a:lnTo>
                      <a:pt x="40" y="8"/>
                    </a:lnTo>
                    <a:lnTo>
                      <a:pt x="34" y="14"/>
                    </a:lnTo>
                    <a:lnTo>
                      <a:pt x="32" y="24"/>
                    </a:lnTo>
                    <a:lnTo>
                      <a:pt x="32" y="40"/>
                    </a:lnTo>
                    <a:lnTo>
                      <a:pt x="24" y="40"/>
                    </a:lnTo>
                    <a:lnTo>
                      <a:pt x="24" y="40"/>
                    </a:lnTo>
                    <a:lnTo>
                      <a:pt x="14" y="42"/>
                    </a:lnTo>
                    <a:lnTo>
                      <a:pt x="8" y="48"/>
                    </a:lnTo>
                    <a:lnTo>
                      <a:pt x="2" y="54"/>
                    </a:lnTo>
                    <a:lnTo>
                      <a:pt x="0" y="64"/>
                    </a:lnTo>
                    <a:lnTo>
                      <a:pt x="0" y="224"/>
                    </a:lnTo>
                    <a:lnTo>
                      <a:pt x="0" y="224"/>
                    </a:lnTo>
                    <a:lnTo>
                      <a:pt x="0" y="230"/>
                    </a:lnTo>
                    <a:lnTo>
                      <a:pt x="2" y="236"/>
                    </a:lnTo>
                    <a:lnTo>
                      <a:pt x="10" y="246"/>
                    </a:lnTo>
                    <a:lnTo>
                      <a:pt x="20" y="254"/>
                    </a:lnTo>
                    <a:lnTo>
                      <a:pt x="26" y="256"/>
                    </a:lnTo>
                    <a:lnTo>
                      <a:pt x="32" y="256"/>
                    </a:lnTo>
                    <a:lnTo>
                      <a:pt x="224" y="256"/>
                    </a:lnTo>
                    <a:lnTo>
                      <a:pt x="224" y="256"/>
                    </a:lnTo>
                    <a:lnTo>
                      <a:pt x="230" y="256"/>
                    </a:lnTo>
                    <a:lnTo>
                      <a:pt x="236" y="254"/>
                    </a:lnTo>
                    <a:lnTo>
                      <a:pt x="246" y="246"/>
                    </a:lnTo>
                    <a:lnTo>
                      <a:pt x="254" y="236"/>
                    </a:lnTo>
                    <a:lnTo>
                      <a:pt x="256" y="230"/>
                    </a:lnTo>
                    <a:lnTo>
                      <a:pt x="256" y="224"/>
                    </a:lnTo>
                    <a:lnTo>
                      <a:pt x="256" y="24"/>
                    </a:lnTo>
                    <a:lnTo>
                      <a:pt x="256" y="24"/>
                    </a:lnTo>
                    <a:lnTo>
                      <a:pt x="254" y="14"/>
                    </a:lnTo>
                    <a:lnTo>
                      <a:pt x="248" y="8"/>
                    </a:lnTo>
                    <a:lnTo>
                      <a:pt x="242" y="2"/>
                    </a:lnTo>
                    <a:lnTo>
                      <a:pt x="232" y="0"/>
                    </a:lnTo>
                    <a:close/>
                    <a:moveTo>
                      <a:pt x="240" y="224"/>
                    </a:moveTo>
                    <a:lnTo>
                      <a:pt x="240" y="224"/>
                    </a:lnTo>
                    <a:lnTo>
                      <a:pt x="238" y="230"/>
                    </a:lnTo>
                    <a:lnTo>
                      <a:pt x="236" y="236"/>
                    </a:lnTo>
                    <a:lnTo>
                      <a:pt x="230" y="238"/>
                    </a:lnTo>
                    <a:lnTo>
                      <a:pt x="224" y="240"/>
                    </a:lnTo>
                    <a:lnTo>
                      <a:pt x="32" y="240"/>
                    </a:lnTo>
                    <a:lnTo>
                      <a:pt x="32" y="240"/>
                    </a:lnTo>
                    <a:lnTo>
                      <a:pt x="26" y="238"/>
                    </a:lnTo>
                    <a:lnTo>
                      <a:pt x="20" y="236"/>
                    </a:lnTo>
                    <a:lnTo>
                      <a:pt x="18" y="230"/>
                    </a:lnTo>
                    <a:lnTo>
                      <a:pt x="16" y="224"/>
                    </a:lnTo>
                    <a:lnTo>
                      <a:pt x="16" y="64"/>
                    </a:lnTo>
                    <a:lnTo>
                      <a:pt x="16" y="64"/>
                    </a:lnTo>
                    <a:lnTo>
                      <a:pt x="16" y="60"/>
                    </a:lnTo>
                    <a:lnTo>
                      <a:pt x="18" y="58"/>
                    </a:lnTo>
                    <a:lnTo>
                      <a:pt x="20" y="56"/>
                    </a:lnTo>
                    <a:lnTo>
                      <a:pt x="24" y="56"/>
                    </a:lnTo>
                    <a:lnTo>
                      <a:pt x="32" y="5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2" y="220"/>
                    </a:lnTo>
                    <a:lnTo>
                      <a:pt x="34" y="222"/>
                    </a:lnTo>
                    <a:lnTo>
                      <a:pt x="36" y="224"/>
                    </a:lnTo>
                    <a:lnTo>
                      <a:pt x="40" y="224"/>
                    </a:lnTo>
                    <a:lnTo>
                      <a:pt x="40" y="224"/>
                    </a:lnTo>
                    <a:lnTo>
                      <a:pt x="44" y="224"/>
                    </a:lnTo>
                    <a:lnTo>
                      <a:pt x="46" y="222"/>
                    </a:lnTo>
                    <a:lnTo>
                      <a:pt x="48" y="220"/>
                    </a:lnTo>
                    <a:lnTo>
                      <a:pt x="48" y="216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8" y="20"/>
                    </a:lnTo>
                    <a:lnTo>
                      <a:pt x="50" y="18"/>
                    </a:lnTo>
                    <a:lnTo>
                      <a:pt x="52" y="16"/>
                    </a:lnTo>
                    <a:lnTo>
                      <a:pt x="56" y="16"/>
                    </a:lnTo>
                    <a:lnTo>
                      <a:pt x="232" y="16"/>
                    </a:lnTo>
                    <a:lnTo>
                      <a:pt x="232" y="16"/>
                    </a:lnTo>
                    <a:lnTo>
                      <a:pt x="236" y="16"/>
                    </a:lnTo>
                    <a:lnTo>
                      <a:pt x="238" y="18"/>
                    </a:lnTo>
                    <a:lnTo>
                      <a:pt x="240" y="20"/>
                    </a:lnTo>
                    <a:lnTo>
                      <a:pt x="240" y="24"/>
                    </a:lnTo>
                    <a:lnTo>
                      <a:pt x="240" y="22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58" name="Freeform 256"/>
              <p:cNvSpPr>
                <a:spLocks/>
              </p:cNvSpPr>
              <p:nvPr/>
            </p:nvSpPr>
            <p:spPr bwMode="auto">
              <a:xfrm>
                <a:off x="2578100" y="1301750"/>
                <a:ext cx="114300" cy="12700"/>
              </a:xfrm>
              <a:custGeom>
                <a:avLst/>
                <a:gdLst/>
                <a:ahLst/>
                <a:cxnLst>
                  <a:cxn ang="0">
                    <a:pos x="4" y="8"/>
                  </a:cxn>
                  <a:cxn ang="0">
                    <a:pos x="68" y="8"/>
                  </a:cxn>
                  <a:cxn ang="0">
                    <a:pos x="68" y="8"/>
                  </a:cxn>
                  <a:cxn ang="0">
                    <a:pos x="70" y="6"/>
                  </a:cxn>
                  <a:cxn ang="0">
                    <a:pos x="72" y="4"/>
                  </a:cxn>
                  <a:cxn ang="0">
                    <a:pos x="72" y="4"/>
                  </a:cxn>
                  <a:cxn ang="0">
                    <a:pos x="70" y="2"/>
                  </a:cxn>
                  <a:cxn ang="0">
                    <a:pos x="68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2" y="6"/>
                  </a:cxn>
                  <a:cxn ang="0">
                    <a:pos x="4" y="8"/>
                  </a:cxn>
                </a:cxnLst>
                <a:rect l="0" t="0" r="r" b="b"/>
                <a:pathLst>
                  <a:path w="72" h="8">
                    <a:moveTo>
                      <a:pt x="4" y="8"/>
                    </a:moveTo>
                    <a:lnTo>
                      <a:pt x="68" y="8"/>
                    </a:lnTo>
                    <a:lnTo>
                      <a:pt x="68" y="8"/>
                    </a:lnTo>
                    <a:lnTo>
                      <a:pt x="70" y="6"/>
                    </a:lnTo>
                    <a:lnTo>
                      <a:pt x="72" y="4"/>
                    </a:lnTo>
                    <a:lnTo>
                      <a:pt x="72" y="4"/>
                    </a:lnTo>
                    <a:lnTo>
                      <a:pt x="70" y="2"/>
                    </a:lnTo>
                    <a:lnTo>
                      <a:pt x="68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59" name="Freeform 258"/>
              <p:cNvSpPr>
                <a:spLocks/>
              </p:cNvSpPr>
              <p:nvPr/>
            </p:nvSpPr>
            <p:spPr bwMode="auto">
              <a:xfrm>
                <a:off x="2578100" y="1263650"/>
                <a:ext cx="114300" cy="12700"/>
              </a:xfrm>
              <a:custGeom>
                <a:avLst/>
                <a:gdLst/>
                <a:ahLst/>
                <a:cxnLst>
                  <a:cxn ang="0">
                    <a:pos x="4" y="8"/>
                  </a:cxn>
                  <a:cxn ang="0">
                    <a:pos x="68" y="8"/>
                  </a:cxn>
                  <a:cxn ang="0">
                    <a:pos x="68" y="8"/>
                  </a:cxn>
                  <a:cxn ang="0">
                    <a:pos x="70" y="6"/>
                  </a:cxn>
                  <a:cxn ang="0">
                    <a:pos x="72" y="4"/>
                  </a:cxn>
                  <a:cxn ang="0">
                    <a:pos x="72" y="4"/>
                  </a:cxn>
                  <a:cxn ang="0">
                    <a:pos x="70" y="2"/>
                  </a:cxn>
                  <a:cxn ang="0">
                    <a:pos x="68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2" y="6"/>
                  </a:cxn>
                  <a:cxn ang="0">
                    <a:pos x="4" y="8"/>
                  </a:cxn>
                </a:cxnLst>
                <a:rect l="0" t="0" r="r" b="b"/>
                <a:pathLst>
                  <a:path w="72" h="8">
                    <a:moveTo>
                      <a:pt x="4" y="8"/>
                    </a:moveTo>
                    <a:lnTo>
                      <a:pt x="68" y="8"/>
                    </a:lnTo>
                    <a:lnTo>
                      <a:pt x="68" y="8"/>
                    </a:lnTo>
                    <a:lnTo>
                      <a:pt x="70" y="6"/>
                    </a:lnTo>
                    <a:lnTo>
                      <a:pt x="72" y="4"/>
                    </a:lnTo>
                    <a:lnTo>
                      <a:pt x="72" y="4"/>
                    </a:lnTo>
                    <a:lnTo>
                      <a:pt x="70" y="2"/>
                    </a:lnTo>
                    <a:lnTo>
                      <a:pt x="68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60" name="Freeform 260"/>
              <p:cNvSpPr>
                <a:spLocks/>
              </p:cNvSpPr>
              <p:nvPr/>
            </p:nvSpPr>
            <p:spPr bwMode="auto">
              <a:xfrm>
                <a:off x="2578100" y="1225550"/>
                <a:ext cx="114300" cy="12700"/>
              </a:xfrm>
              <a:custGeom>
                <a:avLst/>
                <a:gdLst/>
                <a:ahLst/>
                <a:cxnLst>
                  <a:cxn ang="0">
                    <a:pos x="4" y="8"/>
                  </a:cxn>
                  <a:cxn ang="0">
                    <a:pos x="68" y="8"/>
                  </a:cxn>
                  <a:cxn ang="0">
                    <a:pos x="68" y="8"/>
                  </a:cxn>
                  <a:cxn ang="0">
                    <a:pos x="70" y="6"/>
                  </a:cxn>
                  <a:cxn ang="0">
                    <a:pos x="72" y="4"/>
                  </a:cxn>
                  <a:cxn ang="0">
                    <a:pos x="72" y="4"/>
                  </a:cxn>
                  <a:cxn ang="0">
                    <a:pos x="70" y="2"/>
                  </a:cxn>
                  <a:cxn ang="0">
                    <a:pos x="68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2" y="6"/>
                  </a:cxn>
                  <a:cxn ang="0">
                    <a:pos x="4" y="8"/>
                  </a:cxn>
                </a:cxnLst>
                <a:rect l="0" t="0" r="r" b="b"/>
                <a:pathLst>
                  <a:path w="72" h="8">
                    <a:moveTo>
                      <a:pt x="4" y="8"/>
                    </a:moveTo>
                    <a:lnTo>
                      <a:pt x="68" y="8"/>
                    </a:lnTo>
                    <a:lnTo>
                      <a:pt x="68" y="8"/>
                    </a:lnTo>
                    <a:lnTo>
                      <a:pt x="70" y="6"/>
                    </a:lnTo>
                    <a:lnTo>
                      <a:pt x="72" y="4"/>
                    </a:lnTo>
                    <a:lnTo>
                      <a:pt x="72" y="4"/>
                    </a:lnTo>
                    <a:lnTo>
                      <a:pt x="70" y="2"/>
                    </a:lnTo>
                    <a:lnTo>
                      <a:pt x="68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61" name="Freeform 262"/>
              <p:cNvSpPr>
                <a:spLocks/>
              </p:cNvSpPr>
              <p:nvPr/>
            </p:nvSpPr>
            <p:spPr bwMode="auto">
              <a:xfrm>
                <a:off x="2438400" y="1492250"/>
                <a:ext cx="114300" cy="12700"/>
              </a:xfrm>
              <a:custGeom>
                <a:avLst/>
                <a:gdLst/>
                <a:ahLst/>
                <a:cxnLst>
                  <a:cxn ang="0">
                    <a:pos x="68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2" y="6"/>
                  </a:cxn>
                  <a:cxn ang="0">
                    <a:pos x="4" y="8"/>
                  </a:cxn>
                  <a:cxn ang="0">
                    <a:pos x="68" y="8"/>
                  </a:cxn>
                  <a:cxn ang="0">
                    <a:pos x="68" y="8"/>
                  </a:cxn>
                  <a:cxn ang="0">
                    <a:pos x="70" y="6"/>
                  </a:cxn>
                  <a:cxn ang="0">
                    <a:pos x="72" y="4"/>
                  </a:cxn>
                  <a:cxn ang="0">
                    <a:pos x="72" y="4"/>
                  </a:cxn>
                  <a:cxn ang="0">
                    <a:pos x="70" y="2"/>
                  </a:cxn>
                  <a:cxn ang="0">
                    <a:pos x="68" y="0"/>
                  </a:cxn>
                </a:cxnLst>
                <a:rect l="0" t="0" r="r" b="b"/>
                <a:pathLst>
                  <a:path w="72" h="8">
                    <a:moveTo>
                      <a:pt x="68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4" y="8"/>
                    </a:lnTo>
                    <a:lnTo>
                      <a:pt x="68" y="8"/>
                    </a:lnTo>
                    <a:lnTo>
                      <a:pt x="68" y="8"/>
                    </a:lnTo>
                    <a:lnTo>
                      <a:pt x="70" y="6"/>
                    </a:lnTo>
                    <a:lnTo>
                      <a:pt x="72" y="4"/>
                    </a:lnTo>
                    <a:lnTo>
                      <a:pt x="72" y="4"/>
                    </a:lnTo>
                    <a:lnTo>
                      <a:pt x="70" y="2"/>
                    </a:lnTo>
                    <a:lnTo>
                      <a:pt x="6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62" name="Freeform 264"/>
              <p:cNvSpPr>
                <a:spLocks/>
              </p:cNvSpPr>
              <p:nvPr/>
            </p:nvSpPr>
            <p:spPr bwMode="auto">
              <a:xfrm>
                <a:off x="2438400" y="1454150"/>
                <a:ext cx="114300" cy="12700"/>
              </a:xfrm>
              <a:custGeom>
                <a:avLst/>
                <a:gdLst/>
                <a:ahLst/>
                <a:cxnLst>
                  <a:cxn ang="0">
                    <a:pos x="68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2" y="6"/>
                  </a:cxn>
                  <a:cxn ang="0">
                    <a:pos x="4" y="8"/>
                  </a:cxn>
                  <a:cxn ang="0">
                    <a:pos x="68" y="8"/>
                  </a:cxn>
                  <a:cxn ang="0">
                    <a:pos x="68" y="8"/>
                  </a:cxn>
                  <a:cxn ang="0">
                    <a:pos x="70" y="6"/>
                  </a:cxn>
                  <a:cxn ang="0">
                    <a:pos x="72" y="4"/>
                  </a:cxn>
                  <a:cxn ang="0">
                    <a:pos x="72" y="4"/>
                  </a:cxn>
                  <a:cxn ang="0">
                    <a:pos x="70" y="2"/>
                  </a:cxn>
                  <a:cxn ang="0">
                    <a:pos x="68" y="0"/>
                  </a:cxn>
                </a:cxnLst>
                <a:rect l="0" t="0" r="r" b="b"/>
                <a:pathLst>
                  <a:path w="72" h="8">
                    <a:moveTo>
                      <a:pt x="68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4" y="8"/>
                    </a:lnTo>
                    <a:lnTo>
                      <a:pt x="68" y="8"/>
                    </a:lnTo>
                    <a:lnTo>
                      <a:pt x="68" y="8"/>
                    </a:lnTo>
                    <a:lnTo>
                      <a:pt x="70" y="6"/>
                    </a:lnTo>
                    <a:lnTo>
                      <a:pt x="72" y="4"/>
                    </a:lnTo>
                    <a:lnTo>
                      <a:pt x="72" y="4"/>
                    </a:lnTo>
                    <a:lnTo>
                      <a:pt x="70" y="2"/>
                    </a:lnTo>
                    <a:lnTo>
                      <a:pt x="6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63" name="Freeform 266"/>
              <p:cNvSpPr>
                <a:spLocks/>
              </p:cNvSpPr>
              <p:nvPr/>
            </p:nvSpPr>
            <p:spPr bwMode="auto">
              <a:xfrm>
                <a:off x="2438400" y="1416050"/>
                <a:ext cx="114300" cy="12700"/>
              </a:xfrm>
              <a:custGeom>
                <a:avLst/>
                <a:gdLst/>
                <a:ahLst/>
                <a:cxnLst>
                  <a:cxn ang="0">
                    <a:pos x="68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2" y="6"/>
                  </a:cxn>
                  <a:cxn ang="0">
                    <a:pos x="4" y="8"/>
                  </a:cxn>
                  <a:cxn ang="0">
                    <a:pos x="68" y="8"/>
                  </a:cxn>
                  <a:cxn ang="0">
                    <a:pos x="68" y="8"/>
                  </a:cxn>
                  <a:cxn ang="0">
                    <a:pos x="70" y="6"/>
                  </a:cxn>
                  <a:cxn ang="0">
                    <a:pos x="72" y="4"/>
                  </a:cxn>
                  <a:cxn ang="0">
                    <a:pos x="72" y="4"/>
                  </a:cxn>
                  <a:cxn ang="0">
                    <a:pos x="70" y="2"/>
                  </a:cxn>
                  <a:cxn ang="0">
                    <a:pos x="68" y="0"/>
                  </a:cxn>
                </a:cxnLst>
                <a:rect l="0" t="0" r="r" b="b"/>
                <a:pathLst>
                  <a:path w="72" h="8">
                    <a:moveTo>
                      <a:pt x="68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4" y="8"/>
                    </a:lnTo>
                    <a:lnTo>
                      <a:pt x="68" y="8"/>
                    </a:lnTo>
                    <a:lnTo>
                      <a:pt x="68" y="8"/>
                    </a:lnTo>
                    <a:lnTo>
                      <a:pt x="70" y="6"/>
                    </a:lnTo>
                    <a:lnTo>
                      <a:pt x="72" y="4"/>
                    </a:lnTo>
                    <a:lnTo>
                      <a:pt x="72" y="4"/>
                    </a:lnTo>
                    <a:lnTo>
                      <a:pt x="70" y="2"/>
                    </a:lnTo>
                    <a:lnTo>
                      <a:pt x="6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64" name="Freeform 268"/>
              <p:cNvSpPr>
                <a:spLocks/>
              </p:cNvSpPr>
              <p:nvPr/>
            </p:nvSpPr>
            <p:spPr bwMode="auto">
              <a:xfrm>
                <a:off x="2578100" y="1492250"/>
                <a:ext cx="114300" cy="12700"/>
              </a:xfrm>
              <a:custGeom>
                <a:avLst/>
                <a:gdLst/>
                <a:ahLst/>
                <a:cxnLst>
                  <a:cxn ang="0">
                    <a:pos x="68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2" y="6"/>
                  </a:cxn>
                  <a:cxn ang="0">
                    <a:pos x="4" y="8"/>
                  </a:cxn>
                  <a:cxn ang="0">
                    <a:pos x="68" y="8"/>
                  </a:cxn>
                  <a:cxn ang="0">
                    <a:pos x="68" y="8"/>
                  </a:cxn>
                  <a:cxn ang="0">
                    <a:pos x="70" y="6"/>
                  </a:cxn>
                  <a:cxn ang="0">
                    <a:pos x="72" y="4"/>
                  </a:cxn>
                  <a:cxn ang="0">
                    <a:pos x="72" y="4"/>
                  </a:cxn>
                  <a:cxn ang="0">
                    <a:pos x="70" y="2"/>
                  </a:cxn>
                  <a:cxn ang="0">
                    <a:pos x="68" y="0"/>
                  </a:cxn>
                </a:cxnLst>
                <a:rect l="0" t="0" r="r" b="b"/>
                <a:pathLst>
                  <a:path w="72" h="8">
                    <a:moveTo>
                      <a:pt x="68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4" y="8"/>
                    </a:lnTo>
                    <a:lnTo>
                      <a:pt x="68" y="8"/>
                    </a:lnTo>
                    <a:lnTo>
                      <a:pt x="68" y="8"/>
                    </a:lnTo>
                    <a:lnTo>
                      <a:pt x="70" y="6"/>
                    </a:lnTo>
                    <a:lnTo>
                      <a:pt x="72" y="4"/>
                    </a:lnTo>
                    <a:lnTo>
                      <a:pt x="72" y="4"/>
                    </a:lnTo>
                    <a:lnTo>
                      <a:pt x="70" y="2"/>
                    </a:lnTo>
                    <a:lnTo>
                      <a:pt x="6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65" name="Freeform 270"/>
              <p:cNvSpPr>
                <a:spLocks/>
              </p:cNvSpPr>
              <p:nvPr/>
            </p:nvSpPr>
            <p:spPr bwMode="auto">
              <a:xfrm>
                <a:off x="2578100" y="1454150"/>
                <a:ext cx="114300" cy="12700"/>
              </a:xfrm>
              <a:custGeom>
                <a:avLst/>
                <a:gdLst/>
                <a:ahLst/>
                <a:cxnLst>
                  <a:cxn ang="0">
                    <a:pos x="68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2" y="6"/>
                  </a:cxn>
                  <a:cxn ang="0">
                    <a:pos x="4" y="8"/>
                  </a:cxn>
                  <a:cxn ang="0">
                    <a:pos x="68" y="8"/>
                  </a:cxn>
                  <a:cxn ang="0">
                    <a:pos x="68" y="8"/>
                  </a:cxn>
                  <a:cxn ang="0">
                    <a:pos x="70" y="6"/>
                  </a:cxn>
                  <a:cxn ang="0">
                    <a:pos x="72" y="4"/>
                  </a:cxn>
                  <a:cxn ang="0">
                    <a:pos x="72" y="4"/>
                  </a:cxn>
                  <a:cxn ang="0">
                    <a:pos x="70" y="2"/>
                  </a:cxn>
                  <a:cxn ang="0">
                    <a:pos x="68" y="0"/>
                  </a:cxn>
                </a:cxnLst>
                <a:rect l="0" t="0" r="r" b="b"/>
                <a:pathLst>
                  <a:path w="72" h="8">
                    <a:moveTo>
                      <a:pt x="68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4" y="8"/>
                    </a:lnTo>
                    <a:lnTo>
                      <a:pt x="68" y="8"/>
                    </a:lnTo>
                    <a:lnTo>
                      <a:pt x="68" y="8"/>
                    </a:lnTo>
                    <a:lnTo>
                      <a:pt x="70" y="6"/>
                    </a:lnTo>
                    <a:lnTo>
                      <a:pt x="72" y="4"/>
                    </a:lnTo>
                    <a:lnTo>
                      <a:pt x="72" y="4"/>
                    </a:lnTo>
                    <a:lnTo>
                      <a:pt x="70" y="2"/>
                    </a:lnTo>
                    <a:lnTo>
                      <a:pt x="6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66" name="Freeform 272"/>
              <p:cNvSpPr>
                <a:spLocks/>
              </p:cNvSpPr>
              <p:nvPr/>
            </p:nvSpPr>
            <p:spPr bwMode="auto">
              <a:xfrm>
                <a:off x="2578100" y="1416050"/>
                <a:ext cx="114300" cy="12700"/>
              </a:xfrm>
              <a:custGeom>
                <a:avLst/>
                <a:gdLst/>
                <a:ahLst/>
                <a:cxnLst>
                  <a:cxn ang="0">
                    <a:pos x="68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2" y="6"/>
                  </a:cxn>
                  <a:cxn ang="0">
                    <a:pos x="4" y="8"/>
                  </a:cxn>
                  <a:cxn ang="0">
                    <a:pos x="68" y="8"/>
                  </a:cxn>
                  <a:cxn ang="0">
                    <a:pos x="68" y="8"/>
                  </a:cxn>
                  <a:cxn ang="0">
                    <a:pos x="70" y="6"/>
                  </a:cxn>
                  <a:cxn ang="0">
                    <a:pos x="72" y="4"/>
                  </a:cxn>
                  <a:cxn ang="0">
                    <a:pos x="72" y="4"/>
                  </a:cxn>
                  <a:cxn ang="0">
                    <a:pos x="70" y="2"/>
                  </a:cxn>
                  <a:cxn ang="0">
                    <a:pos x="68" y="0"/>
                  </a:cxn>
                </a:cxnLst>
                <a:rect l="0" t="0" r="r" b="b"/>
                <a:pathLst>
                  <a:path w="72" h="8">
                    <a:moveTo>
                      <a:pt x="68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4" y="8"/>
                    </a:lnTo>
                    <a:lnTo>
                      <a:pt x="68" y="8"/>
                    </a:lnTo>
                    <a:lnTo>
                      <a:pt x="68" y="8"/>
                    </a:lnTo>
                    <a:lnTo>
                      <a:pt x="70" y="6"/>
                    </a:lnTo>
                    <a:lnTo>
                      <a:pt x="72" y="4"/>
                    </a:lnTo>
                    <a:lnTo>
                      <a:pt x="72" y="4"/>
                    </a:lnTo>
                    <a:lnTo>
                      <a:pt x="70" y="2"/>
                    </a:lnTo>
                    <a:lnTo>
                      <a:pt x="6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67" name="Freeform 274"/>
              <p:cNvSpPr>
                <a:spLocks/>
              </p:cNvSpPr>
              <p:nvPr/>
            </p:nvSpPr>
            <p:spPr bwMode="auto">
              <a:xfrm>
                <a:off x="2438400" y="1339850"/>
                <a:ext cx="254000" cy="12700"/>
              </a:xfrm>
              <a:custGeom>
                <a:avLst/>
                <a:gdLst/>
                <a:ahLst/>
                <a:cxnLst>
                  <a:cxn ang="0">
                    <a:pos x="156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2" y="6"/>
                  </a:cxn>
                  <a:cxn ang="0">
                    <a:pos x="4" y="8"/>
                  </a:cxn>
                  <a:cxn ang="0">
                    <a:pos x="156" y="8"/>
                  </a:cxn>
                  <a:cxn ang="0">
                    <a:pos x="156" y="8"/>
                  </a:cxn>
                  <a:cxn ang="0">
                    <a:pos x="158" y="6"/>
                  </a:cxn>
                  <a:cxn ang="0">
                    <a:pos x="160" y="4"/>
                  </a:cxn>
                  <a:cxn ang="0">
                    <a:pos x="160" y="4"/>
                  </a:cxn>
                  <a:cxn ang="0">
                    <a:pos x="158" y="2"/>
                  </a:cxn>
                  <a:cxn ang="0">
                    <a:pos x="156" y="0"/>
                  </a:cxn>
                </a:cxnLst>
                <a:rect l="0" t="0" r="r" b="b"/>
                <a:pathLst>
                  <a:path w="160" h="8">
                    <a:moveTo>
                      <a:pt x="156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4" y="8"/>
                    </a:lnTo>
                    <a:lnTo>
                      <a:pt x="156" y="8"/>
                    </a:lnTo>
                    <a:lnTo>
                      <a:pt x="156" y="8"/>
                    </a:lnTo>
                    <a:lnTo>
                      <a:pt x="158" y="6"/>
                    </a:lnTo>
                    <a:lnTo>
                      <a:pt x="160" y="4"/>
                    </a:lnTo>
                    <a:lnTo>
                      <a:pt x="160" y="4"/>
                    </a:lnTo>
                    <a:lnTo>
                      <a:pt x="158" y="2"/>
                    </a:lnTo>
                    <a:lnTo>
                      <a:pt x="15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68" name="Freeform 276"/>
              <p:cNvSpPr>
                <a:spLocks/>
              </p:cNvSpPr>
              <p:nvPr/>
            </p:nvSpPr>
            <p:spPr bwMode="auto">
              <a:xfrm>
                <a:off x="2438400" y="1377950"/>
                <a:ext cx="254000" cy="12700"/>
              </a:xfrm>
              <a:custGeom>
                <a:avLst/>
                <a:gdLst/>
                <a:ahLst/>
                <a:cxnLst>
                  <a:cxn ang="0">
                    <a:pos x="156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2" y="6"/>
                  </a:cxn>
                  <a:cxn ang="0">
                    <a:pos x="4" y="8"/>
                  </a:cxn>
                  <a:cxn ang="0">
                    <a:pos x="156" y="8"/>
                  </a:cxn>
                  <a:cxn ang="0">
                    <a:pos x="156" y="8"/>
                  </a:cxn>
                  <a:cxn ang="0">
                    <a:pos x="158" y="6"/>
                  </a:cxn>
                  <a:cxn ang="0">
                    <a:pos x="160" y="4"/>
                  </a:cxn>
                  <a:cxn ang="0">
                    <a:pos x="160" y="4"/>
                  </a:cxn>
                  <a:cxn ang="0">
                    <a:pos x="158" y="2"/>
                  </a:cxn>
                  <a:cxn ang="0">
                    <a:pos x="156" y="0"/>
                  </a:cxn>
                </a:cxnLst>
                <a:rect l="0" t="0" r="r" b="b"/>
                <a:pathLst>
                  <a:path w="160" h="8">
                    <a:moveTo>
                      <a:pt x="156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4" y="8"/>
                    </a:lnTo>
                    <a:lnTo>
                      <a:pt x="156" y="8"/>
                    </a:lnTo>
                    <a:lnTo>
                      <a:pt x="156" y="8"/>
                    </a:lnTo>
                    <a:lnTo>
                      <a:pt x="158" y="6"/>
                    </a:lnTo>
                    <a:lnTo>
                      <a:pt x="160" y="4"/>
                    </a:lnTo>
                    <a:lnTo>
                      <a:pt x="160" y="4"/>
                    </a:lnTo>
                    <a:lnTo>
                      <a:pt x="158" y="2"/>
                    </a:lnTo>
                    <a:lnTo>
                      <a:pt x="15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69" name="Freeform 278"/>
              <p:cNvSpPr>
                <a:spLocks noEditPoints="1"/>
              </p:cNvSpPr>
              <p:nvPr/>
            </p:nvSpPr>
            <p:spPr bwMode="auto">
              <a:xfrm>
                <a:off x="2438400" y="1200150"/>
                <a:ext cx="114300" cy="114300"/>
              </a:xfrm>
              <a:custGeom>
                <a:avLst/>
                <a:gdLst/>
                <a:ahLst/>
                <a:cxnLst>
                  <a:cxn ang="0">
                    <a:pos x="8" y="72"/>
                  </a:cxn>
                  <a:cxn ang="0">
                    <a:pos x="64" y="72"/>
                  </a:cxn>
                  <a:cxn ang="0">
                    <a:pos x="64" y="72"/>
                  </a:cxn>
                  <a:cxn ang="0">
                    <a:pos x="68" y="72"/>
                  </a:cxn>
                  <a:cxn ang="0">
                    <a:pos x="70" y="70"/>
                  </a:cxn>
                  <a:cxn ang="0">
                    <a:pos x="72" y="68"/>
                  </a:cxn>
                  <a:cxn ang="0">
                    <a:pos x="72" y="64"/>
                  </a:cxn>
                  <a:cxn ang="0">
                    <a:pos x="72" y="8"/>
                  </a:cxn>
                  <a:cxn ang="0">
                    <a:pos x="72" y="8"/>
                  </a:cxn>
                  <a:cxn ang="0">
                    <a:pos x="72" y="4"/>
                  </a:cxn>
                  <a:cxn ang="0">
                    <a:pos x="70" y="2"/>
                  </a:cxn>
                  <a:cxn ang="0">
                    <a:pos x="68" y="0"/>
                  </a:cxn>
                  <a:cxn ang="0">
                    <a:pos x="64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64"/>
                  </a:cxn>
                  <a:cxn ang="0">
                    <a:pos x="0" y="64"/>
                  </a:cxn>
                  <a:cxn ang="0">
                    <a:pos x="0" y="68"/>
                  </a:cxn>
                  <a:cxn ang="0">
                    <a:pos x="2" y="70"/>
                  </a:cxn>
                  <a:cxn ang="0">
                    <a:pos x="4" y="72"/>
                  </a:cxn>
                  <a:cxn ang="0">
                    <a:pos x="8" y="72"/>
                  </a:cxn>
                  <a:cxn ang="0">
                    <a:pos x="16" y="16"/>
                  </a:cxn>
                  <a:cxn ang="0">
                    <a:pos x="56" y="16"/>
                  </a:cxn>
                  <a:cxn ang="0">
                    <a:pos x="56" y="56"/>
                  </a:cxn>
                  <a:cxn ang="0">
                    <a:pos x="16" y="56"/>
                  </a:cxn>
                  <a:cxn ang="0">
                    <a:pos x="16" y="16"/>
                  </a:cxn>
                </a:cxnLst>
                <a:rect l="0" t="0" r="r" b="b"/>
                <a:pathLst>
                  <a:path w="72" h="72">
                    <a:moveTo>
                      <a:pt x="8" y="72"/>
                    </a:moveTo>
                    <a:lnTo>
                      <a:pt x="64" y="72"/>
                    </a:lnTo>
                    <a:lnTo>
                      <a:pt x="64" y="72"/>
                    </a:lnTo>
                    <a:lnTo>
                      <a:pt x="68" y="72"/>
                    </a:lnTo>
                    <a:lnTo>
                      <a:pt x="70" y="70"/>
                    </a:lnTo>
                    <a:lnTo>
                      <a:pt x="72" y="68"/>
                    </a:lnTo>
                    <a:lnTo>
                      <a:pt x="72" y="64"/>
                    </a:lnTo>
                    <a:lnTo>
                      <a:pt x="72" y="8"/>
                    </a:lnTo>
                    <a:lnTo>
                      <a:pt x="72" y="8"/>
                    </a:lnTo>
                    <a:lnTo>
                      <a:pt x="72" y="4"/>
                    </a:lnTo>
                    <a:lnTo>
                      <a:pt x="70" y="2"/>
                    </a:lnTo>
                    <a:lnTo>
                      <a:pt x="68" y="0"/>
                    </a:lnTo>
                    <a:lnTo>
                      <a:pt x="64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68"/>
                    </a:lnTo>
                    <a:lnTo>
                      <a:pt x="2" y="70"/>
                    </a:lnTo>
                    <a:lnTo>
                      <a:pt x="4" y="72"/>
                    </a:lnTo>
                    <a:lnTo>
                      <a:pt x="8" y="72"/>
                    </a:lnTo>
                    <a:close/>
                    <a:moveTo>
                      <a:pt x="16" y="16"/>
                    </a:moveTo>
                    <a:lnTo>
                      <a:pt x="56" y="16"/>
                    </a:lnTo>
                    <a:lnTo>
                      <a:pt x="56" y="56"/>
                    </a:lnTo>
                    <a:lnTo>
                      <a:pt x="16" y="56"/>
                    </a:lnTo>
                    <a:lnTo>
                      <a:pt x="16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</p:grpSp>
        <p:sp>
          <p:nvSpPr>
            <p:cNvPr id="32" name="Freeform 247"/>
            <p:cNvSpPr>
              <a:spLocks noEditPoints="1"/>
            </p:cNvSpPr>
            <p:nvPr/>
          </p:nvSpPr>
          <p:spPr bwMode="auto">
            <a:xfrm>
              <a:off x="2988186" y="2331262"/>
              <a:ext cx="451345" cy="296195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26" y="0"/>
                </a:cxn>
                <a:cxn ang="0">
                  <a:pos x="10" y="10"/>
                </a:cxn>
                <a:cxn ang="0">
                  <a:pos x="0" y="26"/>
                </a:cxn>
                <a:cxn ang="0">
                  <a:pos x="0" y="136"/>
                </a:cxn>
                <a:cxn ang="0">
                  <a:pos x="0" y="142"/>
                </a:cxn>
                <a:cxn ang="0">
                  <a:pos x="10" y="158"/>
                </a:cxn>
                <a:cxn ang="0">
                  <a:pos x="26" y="168"/>
                </a:cxn>
                <a:cxn ang="0">
                  <a:pos x="224" y="168"/>
                </a:cxn>
                <a:cxn ang="0">
                  <a:pos x="230" y="168"/>
                </a:cxn>
                <a:cxn ang="0">
                  <a:pos x="246" y="158"/>
                </a:cxn>
                <a:cxn ang="0">
                  <a:pos x="256" y="142"/>
                </a:cxn>
                <a:cxn ang="0">
                  <a:pos x="256" y="32"/>
                </a:cxn>
                <a:cxn ang="0">
                  <a:pos x="256" y="26"/>
                </a:cxn>
                <a:cxn ang="0">
                  <a:pos x="246" y="10"/>
                </a:cxn>
                <a:cxn ang="0">
                  <a:pos x="230" y="0"/>
                </a:cxn>
                <a:cxn ang="0">
                  <a:pos x="16" y="42"/>
                </a:cxn>
                <a:cxn ang="0">
                  <a:pos x="16" y="126"/>
                </a:cxn>
                <a:cxn ang="0">
                  <a:pos x="240" y="136"/>
                </a:cxn>
                <a:cxn ang="0">
                  <a:pos x="238" y="142"/>
                </a:cxn>
                <a:cxn ang="0">
                  <a:pos x="230" y="150"/>
                </a:cxn>
                <a:cxn ang="0">
                  <a:pos x="32" y="152"/>
                </a:cxn>
                <a:cxn ang="0">
                  <a:pos x="26" y="150"/>
                </a:cxn>
                <a:cxn ang="0">
                  <a:pos x="18" y="142"/>
                </a:cxn>
                <a:cxn ang="0">
                  <a:pos x="78" y="88"/>
                </a:cxn>
                <a:cxn ang="0">
                  <a:pos x="114" y="116"/>
                </a:cxn>
                <a:cxn ang="0">
                  <a:pos x="128" y="120"/>
                </a:cxn>
                <a:cxn ang="0">
                  <a:pos x="136" y="118"/>
                </a:cxn>
                <a:cxn ang="0">
                  <a:pos x="178" y="88"/>
                </a:cxn>
                <a:cxn ang="0">
                  <a:pos x="240" y="126"/>
                </a:cxn>
                <a:cxn ang="0">
                  <a:pos x="240" y="42"/>
                </a:cxn>
                <a:cxn ang="0">
                  <a:pos x="138" y="108"/>
                </a:cxn>
                <a:cxn ang="0">
                  <a:pos x="134" y="112"/>
                </a:cxn>
                <a:cxn ang="0">
                  <a:pos x="128" y="112"/>
                </a:cxn>
                <a:cxn ang="0">
                  <a:pos x="118" y="108"/>
                </a:cxn>
                <a:cxn ang="0">
                  <a:pos x="78" y="78"/>
                </a:cxn>
                <a:cxn ang="0">
                  <a:pos x="16" y="32"/>
                </a:cxn>
                <a:cxn ang="0">
                  <a:pos x="18" y="26"/>
                </a:cxn>
                <a:cxn ang="0">
                  <a:pos x="26" y="18"/>
                </a:cxn>
                <a:cxn ang="0">
                  <a:pos x="224" y="16"/>
                </a:cxn>
                <a:cxn ang="0">
                  <a:pos x="230" y="18"/>
                </a:cxn>
                <a:cxn ang="0">
                  <a:pos x="238" y="26"/>
                </a:cxn>
                <a:cxn ang="0">
                  <a:pos x="138" y="108"/>
                </a:cxn>
              </a:cxnLst>
              <a:rect l="0" t="0" r="r" b="b"/>
              <a:pathLst>
                <a:path w="256" h="168">
                  <a:moveTo>
                    <a:pt x="224" y="0"/>
                  </a:moveTo>
                  <a:lnTo>
                    <a:pt x="32" y="0"/>
                  </a:lnTo>
                  <a:lnTo>
                    <a:pt x="32" y="0"/>
                  </a:lnTo>
                  <a:lnTo>
                    <a:pt x="26" y="0"/>
                  </a:lnTo>
                  <a:lnTo>
                    <a:pt x="20" y="2"/>
                  </a:lnTo>
                  <a:lnTo>
                    <a:pt x="10" y="10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0" y="142"/>
                  </a:lnTo>
                  <a:lnTo>
                    <a:pt x="2" y="148"/>
                  </a:lnTo>
                  <a:lnTo>
                    <a:pt x="10" y="158"/>
                  </a:lnTo>
                  <a:lnTo>
                    <a:pt x="20" y="166"/>
                  </a:lnTo>
                  <a:lnTo>
                    <a:pt x="26" y="168"/>
                  </a:lnTo>
                  <a:lnTo>
                    <a:pt x="32" y="168"/>
                  </a:lnTo>
                  <a:lnTo>
                    <a:pt x="224" y="168"/>
                  </a:lnTo>
                  <a:lnTo>
                    <a:pt x="224" y="168"/>
                  </a:lnTo>
                  <a:lnTo>
                    <a:pt x="230" y="168"/>
                  </a:lnTo>
                  <a:lnTo>
                    <a:pt x="236" y="166"/>
                  </a:lnTo>
                  <a:lnTo>
                    <a:pt x="246" y="158"/>
                  </a:lnTo>
                  <a:lnTo>
                    <a:pt x="254" y="148"/>
                  </a:lnTo>
                  <a:lnTo>
                    <a:pt x="256" y="142"/>
                  </a:lnTo>
                  <a:lnTo>
                    <a:pt x="256" y="136"/>
                  </a:lnTo>
                  <a:lnTo>
                    <a:pt x="256" y="32"/>
                  </a:lnTo>
                  <a:lnTo>
                    <a:pt x="256" y="32"/>
                  </a:lnTo>
                  <a:lnTo>
                    <a:pt x="256" y="26"/>
                  </a:lnTo>
                  <a:lnTo>
                    <a:pt x="254" y="20"/>
                  </a:lnTo>
                  <a:lnTo>
                    <a:pt x="246" y="10"/>
                  </a:lnTo>
                  <a:lnTo>
                    <a:pt x="236" y="2"/>
                  </a:lnTo>
                  <a:lnTo>
                    <a:pt x="230" y="0"/>
                  </a:lnTo>
                  <a:lnTo>
                    <a:pt x="224" y="0"/>
                  </a:lnTo>
                  <a:close/>
                  <a:moveTo>
                    <a:pt x="16" y="42"/>
                  </a:moveTo>
                  <a:lnTo>
                    <a:pt x="72" y="84"/>
                  </a:lnTo>
                  <a:lnTo>
                    <a:pt x="16" y="126"/>
                  </a:lnTo>
                  <a:lnTo>
                    <a:pt x="16" y="42"/>
                  </a:lnTo>
                  <a:close/>
                  <a:moveTo>
                    <a:pt x="240" y="136"/>
                  </a:moveTo>
                  <a:lnTo>
                    <a:pt x="240" y="136"/>
                  </a:lnTo>
                  <a:lnTo>
                    <a:pt x="238" y="142"/>
                  </a:lnTo>
                  <a:lnTo>
                    <a:pt x="236" y="148"/>
                  </a:lnTo>
                  <a:lnTo>
                    <a:pt x="230" y="150"/>
                  </a:lnTo>
                  <a:lnTo>
                    <a:pt x="224" y="152"/>
                  </a:lnTo>
                  <a:lnTo>
                    <a:pt x="32" y="152"/>
                  </a:lnTo>
                  <a:lnTo>
                    <a:pt x="32" y="152"/>
                  </a:lnTo>
                  <a:lnTo>
                    <a:pt x="26" y="150"/>
                  </a:lnTo>
                  <a:lnTo>
                    <a:pt x="20" y="148"/>
                  </a:lnTo>
                  <a:lnTo>
                    <a:pt x="18" y="142"/>
                  </a:lnTo>
                  <a:lnTo>
                    <a:pt x="16" y="136"/>
                  </a:lnTo>
                  <a:lnTo>
                    <a:pt x="78" y="88"/>
                  </a:lnTo>
                  <a:lnTo>
                    <a:pt x="114" y="116"/>
                  </a:lnTo>
                  <a:lnTo>
                    <a:pt x="114" y="116"/>
                  </a:lnTo>
                  <a:lnTo>
                    <a:pt x="120" y="118"/>
                  </a:lnTo>
                  <a:lnTo>
                    <a:pt x="128" y="120"/>
                  </a:lnTo>
                  <a:lnTo>
                    <a:pt x="128" y="120"/>
                  </a:lnTo>
                  <a:lnTo>
                    <a:pt x="136" y="118"/>
                  </a:lnTo>
                  <a:lnTo>
                    <a:pt x="142" y="116"/>
                  </a:lnTo>
                  <a:lnTo>
                    <a:pt x="178" y="88"/>
                  </a:lnTo>
                  <a:lnTo>
                    <a:pt x="240" y="136"/>
                  </a:lnTo>
                  <a:close/>
                  <a:moveTo>
                    <a:pt x="240" y="126"/>
                  </a:moveTo>
                  <a:lnTo>
                    <a:pt x="184" y="84"/>
                  </a:lnTo>
                  <a:lnTo>
                    <a:pt x="240" y="42"/>
                  </a:lnTo>
                  <a:lnTo>
                    <a:pt x="240" y="126"/>
                  </a:lnTo>
                  <a:close/>
                  <a:moveTo>
                    <a:pt x="138" y="108"/>
                  </a:moveTo>
                  <a:lnTo>
                    <a:pt x="138" y="108"/>
                  </a:lnTo>
                  <a:lnTo>
                    <a:pt x="134" y="112"/>
                  </a:lnTo>
                  <a:lnTo>
                    <a:pt x="128" y="112"/>
                  </a:lnTo>
                  <a:lnTo>
                    <a:pt x="128" y="112"/>
                  </a:lnTo>
                  <a:lnTo>
                    <a:pt x="122" y="112"/>
                  </a:lnTo>
                  <a:lnTo>
                    <a:pt x="118" y="108"/>
                  </a:lnTo>
                  <a:lnTo>
                    <a:pt x="86" y="84"/>
                  </a:lnTo>
                  <a:lnTo>
                    <a:pt x="78" y="78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18" y="26"/>
                  </a:lnTo>
                  <a:lnTo>
                    <a:pt x="20" y="20"/>
                  </a:lnTo>
                  <a:lnTo>
                    <a:pt x="26" y="18"/>
                  </a:lnTo>
                  <a:lnTo>
                    <a:pt x="32" y="16"/>
                  </a:lnTo>
                  <a:lnTo>
                    <a:pt x="224" y="16"/>
                  </a:lnTo>
                  <a:lnTo>
                    <a:pt x="224" y="16"/>
                  </a:lnTo>
                  <a:lnTo>
                    <a:pt x="230" y="18"/>
                  </a:lnTo>
                  <a:lnTo>
                    <a:pt x="236" y="20"/>
                  </a:lnTo>
                  <a:lnTo>
                    <a:pt x="238" y="26"/>
                  </a:lnTo>
                  <a:lnTo>
                    <a:pt x="240" y="32"/>
                  </a:lnTo>
                  <a:lnTo>
                    <a:pt x="138" y="108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grpSp>
          <p:nvGrpSpPr>
            <p:cNvPr id="33" name="Group 91"/>
            <p:cNvGrpSpPr/>
            <p:nvPr/>
          </p:nvGrpSpPr>
          <p:grpSpPr>
            <a:xfrm>
              <a:off x="2706313" y="3565329"/>
              <a:ext cx="507546" cy="491686"/>
              <a:chOff x="3962400" y="3600450"/>
              <a:chExt cx="406400" cy="393700"/>
            </a:xfrm>
            <a:solidFill>
              <a:schemeClr val="accent3"/>
            </a:solidFill>
          </p:grpSpPr>
          <p:sp>
            <p:nvSpPr>
              <p:cNvPr id="55" name="Freeform 49"/>
              <p:cNvSpPr>
                <a:spLocks/>
              </p:cNvSpPr>
              <p:nvPr/>
            </p:nvSpPr>
            <p:spPr bwMode="auto">
              <a:xfrm>
                <a:off x="4165600" y="3816350"/>
                <a:ext cx="50800" cy="50800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16" y="0"/>
                  </a:cxn>
                  <a:cxn ang="0">
                    <a:pos x="10" y="2"/>
                  </a:cxn>
                  <a:cxn ang="0">
                    <a:pos x="4" y="4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2" y="22"/>
                  </a:cxn>
                  <a:cxn ang="0">
                    <a:pos x="4" y="28"/>
                  </a:cxn>
                  <a:cxn ang="0">
                    <a:pos x="10" y="30"/>
                  </a:cxn>
                  <a:cxn ang="0">
                    <a:pos x="16" y="32"/>
                  </a:cxn>
                  <a:cxn ang="0">
                    <a:pos x="16" y="32"/>
                  </a:cxn>
                  <a:cxn ang="0">
                    <a:pos x="22" y="30"/>
                  </a:cxn>
                  <a:cxn ang="0">
                    <a:pos x="28" y="28"/>
                  </a:cxn>
                  <a:cxn ang="0">
                    <a:pos x="30" y="22"/>
                  </a:cxn>
                  <a:cxn ang="0">
                    <a:pos x="32" y="16"/>
                  </a:cxn>
                  <a:cxn ang="0">
                    <a:pos x="32" y="16"/>
                  </a:cxn>
                  <a:cxn ang="0">
                    <a:pos x="30" y="10"/>
                  </a:cxn>
                  <a:cxn ang="0">
                    <a:pos x="28" y="4"/>
                  </a:cxn>
                  <a:cxn ang="0">
                    <a:pos x="22" y="2"/>
                  </a:cxn>
                  <a:cxn ang="0">
                    <a:pos x="16" y="0"/>
                  </a:cxn>
                </a:cxnLst>
                <a:rect l="0" t="0" r="r" b="b"/>
                <a:pathLst>
                  <a:path w="32" h="32">
                    <a:moveTo>
                      <a:pt x="16" y="0"/>
                    </a:moveTo>
                    <a:lnTo>
                      <a:pt x="16" y="0"/>
                    </a:lnTo>
                    <a:lnTo>
                      <a:pt x="10" y="2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22"/>
                    </a:lnTo>
                    <a:lnTo>
                      <a:pt x="4" y="28"/>
                    </a:lnTo>
                    <a:lnTo>
                      <a:pt x="10" y="30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22" y="30"/>
                    </a:lnTo>
                    <a:lnTo>
                      <a:pt x="28" y="28"/>
                    </a:lnTo>
                    <a:lnTo>
                      <a:pt x="30" y="22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0" y="10"/>
                    </a:lnTo>
                    <a:lnTo>
                      <a:pt x="28" y="4"/>
                    </a:lnTo>
                    <a:lnTo>
                      <a:pt x="22" y="2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56" name="Freeform 51"/>
              <p:cNvSpPr>
                <a:spLocks noEditPoints="1"/>
              </p:cNvSpPr>
              <p:nvPr/>
            </p:nvSpPr>
            <p:spPr bwMode="auto">
              <a:xfrm>
                <a:off x="3962400" y="3600450"/>
                <a:ext cx="406400" cy="393700"/>
              </a:xfrm>
              <a:custGeom>
                <a:avLst/>
                <a:gdLst/>
                <a:ahLst/>
                <a:cxnLst>
                  <a:cxn ang="0">
                    <a:pos x="232" y="48"/>
                  </a:cxn>
                  <a:cxn ang="0">
                    <a:pos x="232" y="24"/>
                  </a:cxn>
                  <a:cxn ang="0">
                    <a:pos x="218" y="2"/>
                  </a:cxn>
                  <a:cxn ang="0">
                    <a:pos x="44" y="0"/>
                  </a:cxn>
                  <a:cxn ang="0">
                    <a:pos x="26" y="4"/>
                  </a:cxn>
                  <a:cxn ang="0">
                    <a:pos x="8" y="20"/>
                  </a:cxn>
                  <a:cxn ang="0">
                    <a:pos x="0" y="44"/>
                  </a:cxn>
                  <a:cxn ang="0">
                    <a:pos x="0" y="212"/>
                  </a:cxn>
                  <a:cxn ang="0">
                    <a:pos x="12" y="236"/>
                  </a:cxn>
                  <a:cxn ang="0">
                    <a:pos x="36" y="248"/>
                  </a:cxn>
                  <a:cxn ang="0">
                    <a:pos x="188" y="248"/>
                  </a:cxn>
                  <a:cxn ang="0">
                    <a:pos x="212" y="240"/>
                  </a:cxn>
                  <a:cxn ang="0">
                    <a:pos x="228" y="222"/>
                  </a:cxn>
                  <a:cxn ang="0">
                    <a:pos x="232" y="192"/>
                  </a:cxn>
                  <a:cxn ang="0">
                    <a:pos x="242" y="182"/>
                  </a:cxn>
                  <a:cxn ang="0">
                    <a:pos x="256" y="144"/>
                  </a:cxn>
                  <a:cxn ang="0">
                    <a:pos x="242" y="106"/>
                  </a:cxn>
                  <a:cxn ang="0">
                    <a:pos x="176" y="16"/>
                  </a:cxn>
                  <a:cxn ang="0">
                    <a:pos x="212" y="16"/>
                  </a:cxn>
                  <a:cxn ang="0">
                    <a:pos x="216" y="24"/>
                  </a:cxn>
                  <a:cxn ang="0">
                    <a:pos x="216" y="74"/>
                  </a:cxn>
                  <a:cxn ang="0">
                    <a:pos x="208" y="72"/>
                  </a:cxn>
                  <a:cxn ang="0">
                    <a:pos x="208" y="32"/>
                  </a:cxn>
                  <a:cxn ang="0">
                    <a:pos x="206" y="26"/>
                  </a:cxn>
                  <a:cxn ang="0">
                    <a:pos x="32" y="24"/>
                  </a:cxn>
                  <a:cxn ang="0">
                    <a:pos x="26" y="26"/>
                  </a:cxn>
                  <a:cxn ang="0">
                    <a:pos x="24" y="48"/>
                  </a:cxn>
                  <a:cxn ang="0">
                    <a:pos x="18" y="54"/>
                  </a:cxn>
                  <a:cxn ang="0">
                    <a:pos x="18" y="34"/>
                  </a:cxn>
                  <a:cxn ang="0">
                    <a:pos x="44" y="16"/>
                  </a:cxn>
                  <a:cxn ang="0">
                    <a:pos x="32" y="32"/>
                  </a:cxn>
                  <a:cxn ang="0">
                    <a:pos x="200" y="56"/>
                  </a:cxn>
                  <a:cxn ang="0">
                    <a:pos x="200" y="48"/>
                  </a:cxn>
                  <a:cxn ang="0">
                    <a:pos x="200" y="72"/>
                  </a:cxn>
                  <a:cxn ang="0">
                    <a:pos x="44" y="72"/>
                  </a:cxn>
                  <a:cxn ang="0">
                    <a:pos x="32" y="64"/>
                  </a:cxn>
                  <a:cxn ang="0">
                    <a:pos x="216" y="204"/>
                  </a:cxn>
                  <a:cxn ang="0">
                    <a:pos x="198" y="230"/>
                  </a:cxn>
                  <a:cxn ang="0">
                    <a:pos x="44" y="232"/>
                  </a:cxn>
                  <a:cxn ang="0">
                    <a:pos x="18" y="214"/>
                  </a:cxn>
                  <a:cxn ang="0">
                    <a:pos x="16" y="78"/>
                  </a:cxn>
                  <a:cxn ang="0">
                    <a:pos x="36" y="88"/>
                  </a:cxn>
                  <a:cxn ang="0">
                    <a:pos x="208" y="88"/>
                  </a:cxn>
                  <a:cxn ang="0">
                    <a:pos x="214" y="90"/>
                  </a:cxn>
                  <a:cxn ang="0">
                    <a:pos x="216" y="112"/>
                  </a:cxn>
                  <a:cxn ang="0">
                    <a:pos x="136" y="112"/>
                  </a:cxn>
                  <a:cxn ang="0">
                    <a:pos x="116" y="124"/>
                  </a:cxn>
                  <a:cxn ang="0">
                    <a:pos x="104" y="144"/>
                  </a:cxn>
                  <a:cxn ang="0">
                    <a:pos x="104" y="160"/>
                  </a:cxn>
                  <a:cxn ang="0">
                    <a:pos x="116" y="180"/>
                  </a:cxn>
                  <a:cxn ang="0">
                    <a:pos x="136" y="192"/>
                  </a:cxn>
                  <a:cxn ang="0">
                    <a:pos x="216" y="204"/>
                  </a:cxn>
                  <a:cxn ang="0">
                    <a:pos x="144" y="176"/>
                  </a:cxn>
                  <a:cxn ang="0">
                    <a:pos x="122" y="162"/>
                  </a:cxn>
                  <a:cxn ang="0">
                    <a:pos x="122" y="142"/>
                  </a:cxn>
                  <a:cxn ang="0">
                    <a:pos x="144" y="128"/>
                  </a:cxn>
                  <a:cxn ang="0">
                    <a:pos x="224" y="126"/>
                  </a:cxn>
                  <a:cxn ang="0">
                    <a:pos x="230" y="118"/>
                  </a:cxn>
                  <a:cxn ang="0">
                    <a:pos x="232" y="118"/>
                  </a:cxn>
                  <a:cxn ang="0">
                    <a:pos x="240" y="144"/>
                  </a:cxn>
                  <a:cxn ang="0">
                    <a:pos x="232" y="170"/>
                  </a:cxn>
                </a:cxnLst>
                <a:rect l="0" t="0" r="r" b="b"/>
                <a:pathLst>
                  <a:path w="256" h="248">
                    <a:moveTo>
                      <a:pt x="232" y="96"/>
                    </a:moveTo>
                    <a:lnTo>
                      <a:pt x="232" y="96"/>
                    </a:lnTo>
                    <a:lnTo>
                      <a:pt x="232" y="48"/>
                    </a:lnTo>
                    <a:lnTo>
                      <a:pt x="232" y="44"/>
                    </a:lnTo>
                    <a:lnTo>
                      <a:pt x="232" y="24"/>
                    </a:lnTo>
                    <a:lnTo>
                      <a:pt x="232" y="24"/>
                    </a:lnTo>
                    <a:lnTo>
                      <a:pt x="230" y="14"/>
                    </a:lnTo>
                    <a:lnTo>
                      <a:pt x="224" y="8"/>
                    </a:lnTo>
                    <a:lnTo>
                      <a:pt x="218" y="2"/>
                    </a:lnTo>
                    <a:lnTo>
                      <a:pt x="208" y="0"/>
                    </a:lnTo>
                    <a:lnTo>
                      <a:pt x="176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36" y="0"/>
                    </a:lnTo>
                    <a:lnTo>
                      <a:pt x="26" y="4"/>
                    </a:lnTo>
                    <a:lnTo>
                      <a:pt x="20" y="8"/>
                    </a:lnTo>
                    <a:lnTo>
                      <a:pt x="12" y="12"/>
                    </a:lnTo>
                    <a:lnTo>
                      <a:pt x="8" y="20"/>
                    </a:lnTo>
                    <a:lnTo>
                      <a:pt x="4" y="26"/>
                    </a:lnTo>
                    <a:lnTo>
                      <a:pt x="0" y="36"/>
                    </a:lnTo>
                    <a:lnTo>
                      <a:pt x="0" y="44"/>
                    </a:lnTo>
                    <a:lnTo>
                      <a:pt x="0" y="204"/>
                    </a:lnTo>
                    <a:lnTo>
                      <a:pt x="0" y="204"/>
                    </a:lnTo>
                    <a:lnTo>
                      <a:pt x="0" y="212"/>
                    </a:lnTo>
                    <a:lnTo>
                      <a:pt x="4" y="222"/>
                    </a:lnTo>
                    <a:lnTo>
                      <a:pt x="8" y="228"/>
                    </a:lnTo>
                    <a:lnTo>
                      <a:pt x="12" y="236"/>
                    </a:lnTo>
                    <a:lnTo>
                      <a:pt x="20" y="240"/>
                    </a:lnTo>
                    <a:lnTo>
                      <a:pt x="26" y="244"/>
                    </a:lnTo>
                    <a:lnTo>
                      <a:pt x="36" y="248"/>
                    </a:lnTo>
                    <a:lnTo>
                      <a:pt x="44" y="248"/>
                    </a:lnTo>
                    <a:lnTo>
                      <a:pt x="188" y="248"/>
                    </a:lnTo>
                    <a:lnTo>
                      <a:pt x="188" y="248"/>
                    </a:lnTo>
                    <a:lnTo>
                      <a:pt x="196" y="248"/>
                    </a:lnTo>
                    <a:lnTo>
                      <a:pt x="206" y="244"/>
                    </a:lnTo>
                    <a:lnTo>
                      <a:pt x="212" y="240"/>
                    </a:lnTo>
                    <a:lnTo>
                      <a:pt x="220" y="236"/>
                    </a:lnTo>
                    <a:lnTo>
                      <a:pt x="224" y="228"/>
                    </a:lnTo>
                    <a:lnTo>
                      <a:pt x="228" y="222"/>
                    </a:lnTo>
                    <a:lnTo>
                      <a:pt x="232" y="212"/>
                    </a:lnTo>
                    <a:lnTo>
                      <a:pt x="232" y="204"/>
                    </a:lnTo>
                    <a:lnTo>
                      <a:pt x="232" y="192"/>
                    </a:lnTo>
                    <a:lnTo>
                      <a:pt x="232" y="192"/>
                    </a:lnTo>
                    <a:lnTo>
                      <a:pt x="232" y="192"/>
                    </a:lnTo>
                    <a:lnTo>
                      <a:pt x="242" y="182"/>
                    </a:lnTo>
                    <a:lnTo>
                      <a:pt x="250" y="170"/>
                    </a:lnTo>
                    <a:lnTo>
                      <a:pt x="254" y="158"/>
                    </a:lnTo>
                    <a:lnTo>
                      <a:pt x="256" y="144"/>
                    </a:lnTo>
                    <a:lnTo>
                      <a:pt x="254" y="130"/>
                    </a:lnTo>
                    <a:lnTo>
                      <a:pt x="250" y="118"/>
                    </a:lnTo>
                    <a:lnTo>
                      <a:pt x="242" y="106"/>
                    </a:lnTo>
                    <a:lnTo>
                      <a:pt x="232" y="96"/>
                    </a:lnTo>
                    <a:close/>
                    <a:moveTo>
                      <a:pt x="44" y="16"/>
                    </a:moveTo>
                    <a:lnTo>
                      <a:pt x="176" y="16"/>
                    </a:lnTo>
                    <a:lnTo>
                      <a:pt x="208" y="16"/>
                    </a:lnTo>
                    <a:lnTo>
                      <a:pt x="208" y="16"/>
                    </a:lnTo>
                    <a:lnTo>
                      <a:pt x="212" y="16"/>
                    </a:lnTo>
                    <a:lnTo>
                      <a:pt x="214" y="18"/>
                    </a:lnTo>
                    <a:lnTo>
                      <a:pt x="216" y="20"/>
                    </a:lnTo>
                    <a:lnTo>
                      <a:pt x="216" y="24"/>
                    </a:lnTo>
                    <a:lnTo>
                      <a:pt x="216" y="44"/>
                    </a:lnTo>
                    <a:lnTo>
                      <a:pt x="216" y="48"/>
                    </a:lnTo>
                    <a:lnTo>
                      <a:pt x="216" y="74"/>
                    </a:lnTo>
                    <a:lnTo>
                      <a:pt x="216" y="74"/>
                    </a:lnTo>
                    <a:lnTo>
                      <a:pt x="208" y="72"/>
                    </a:lnTo>
                    <a:lnTo>
                      <a:pt x="208" y="72"/>
                    </a:lnTo>
                    <a:lnTo>
                      <a:pt x="208" y="64"/>
                    </a:lnTo>
                    <a:lnTo>
                      <a:pt x="208" y="48"/>
                    </a:lnTo>
                    <a:lnTo>
                      <a:pt x="208" y="32"/>
                    </a:lnTo>
                    <a:lnTo>
                      <a:pt x="208" y="32"/>
                    </a:lnTo>
                    <a:lnTo>
                      <a:pt x="208" y="28"/>
                    </a:lnTo>
                    <a:lnTo>
                      <a:pt x="206" y="26"/>
                    </a:lnTo>
                    <a:lnTo>
                      <a:pt x="204" y="24"/>
                    </a:lnTo>
                    <a:lnTo>
                      <a:pt x="200" y="24"/>
                    </a:lnTo>
                    <a:lnTo>
                      <a:pt x="32" y="24"/>
                    </a:lnTo>
                    <a:lnTo>
                      <a:pt x="32" y="24"/>
                    </a:lnTo>
                    <a:lnTo>
                      <a:pt x="28" y="24"/>
                    </a:lnTo>
                    <a:lnTo>
                      <a:pt x="26" y="26"/>
                    </a:lnTo>
                    <a:lnTo>
                      <a:pt x="24" y="28"/>
                    </a:lnTo>
                    <a:lnTo>
                      <a:pt x="24" y="32"/>
                    </a:lnTo>
                    <a:lnTo>
                      <a:pt x="24" y="48"/>
                    </a:lnTo>
                    <a:lnTo>
                      <a:pt x="24" y="64"/>
                    </a:lnTo>
                    <a:lnTo>
                      <a:pt x="24" y="64"/>
                    </a:lnTo>
                    <a:lnTo>
                      <a:pt x="18" y="54"/>
                    </a:lnTo>
                    <a:lnTo>
                      <a:pt x="16" y="44"/>
                    </a:lnTo>
                    <a:lnTo>
                      <a:pt x="16" y="44"/>
                    </a:lnTo>
                    <a:lnTo>
                      <a:pt x="18" y="34"/>
                    </a:lnTo>
                    <a:lnTo>
                      <a:pt x="24" y="24"/>
                    </a:lnTo>
                    <a:lnTo>
                      <a:pt x="34" y="18"/>
                    </a:lnTo>
                    <a:lnTo>
                      <a:pt x="44" y="16"/>
                    </a:lnTo>
                    <a:close/>
                    <a:moveTo>
                      <a:pt x="200" y="40"/>
                    </a:moveTo>
                    <a:lnTo>
                      <a:pt x="32" y="40"/>
                    </a:lnTo>
                    <a:lnTo>
                      <a:pt x="32" y="32"/>
                    </a:lnTo>
                    <a:lnTo>
                      <a:pt x="200" y="32"/>
                    </a:lnTo>
                    <a:lnTo>
                      <a:pt x="200" y="40"/>
                    </a:lnTo>
                    <a:close/>
                    <a:moveTo>
                      <a:pt x="200" y="56"/>
                    </a:moveTo>
                    <a:lnTo>
                      <a:pt x="32" y="56"/>
                    </a:lnTo>
                    <a:lnTo>
                      <a:pt x="32" y="48"/>
                    </a:lnTo>
                    <a:lnTo>
                      <a:pt x="200" y="48"/>
                    </a:lnTo>
                    <a:lnTo>
                      <a:pt x="200" y="56"/>
                    </a:lnTo>
                    <a:close/>
                    <a:moveTo>
                      <a:pt x="200" y="64"/>
                    </a:moveTo>
                    <a:lnTo>
                      <a:pt x="200" y="72"/>
                    </a:lnTo>
                    <a:lnTo>
                      <a:pt x="176" y="72"/>
                    </a:lnTo>
                    <a:lnTo>
                      <a:pt x="44" y="72"/>
                    </a:lnTo>
                    <a:lnTo>
                      <a:pt x="44" y="72"/>
                    </a:lnTo>
                    <a:lnTo>
                      <a:pt x="38" y="72"/>
                    </a:lnTo>
                    <a:lnTo>
                      <a:pt x="32" y="70"/>
                    </a:lnTo>
                    <a:lnTo>
                      <a:pt x="32" y="64"/>
                    </a:lnTo>
                    <a:lnTo>
                      <a:pt x="200" y="64"/>
                    </a:lnTo>
                    <a:close/>
                    <a:moveTo>
                      <a:pt x="216" y="204"/>
                    </a:moveTo>
                    <a:lnTo>
                      <a:pt x="216" y="204"/>
                    </a:lnTo>
                    <a:lnTo>
                      <a:pt x="214" y="214"/>
                    </a:lnTo>
                    <a:lnTo>
                      <a:pt x="208" y="224"/>
                    </a:lnTo>
                    <a:lnTo>
                      <a:pt x="198" y="230"/>
                    </a:lnTo>
                    <a:lnTo>
                      <a:pt x="188" y="232"/>
                    </a:lnTo>
                    <a:lnTo>
                      <a:pt x="44" y="232"/>
                    </a:lnTo>
                    <a:lnTo>
                      <a:pt x="44" y="232"/>
                    </a:lnTo>
                    <a:lnTo>
                      <a:pt x="34" y="230"/>
                    </a:lnTo>
                    <a:lnTo>
                      <a:pt x="24" y="224"/>
                    </a:lnTo>
                    <a:lnTo>
                      <a:pt x="18" y="214"/>
                    </a:lnTo>
                    <a:lnTo>
                      <a:pt x="16" y="204"/>
                    </a:lnTo>
                    <a:lnTo>
                      <a:pt x="16" y="78"/>
                    </a:lnTo>
                    <a:lnTo>
                      <a:pt x="16" y="78"/>
                    </a:lnTo>
                    <a:lnTo>
                      <a:pt x="22" y="82"/>
                    </a:lnTo>
                    <a:lnTo>
                      <a:pt x="28" y="86"/>
                    </a:lnTo>
                    <a:lnTo>
                      <a:pt x="36" y="88"/>
                    </a:lnTo>
                    <a:lnTo>
                      <a:pt x="44" y="88"/>
                    </a:lnTo>
                    <a:lnTo>
                      <a:pt x="176" y="88"/>
                    </a:lnTo>
                    <a:lnTo>
                      <a:pt x="208" y="88"/>
                    </a:lnTo>
                    <a:lnTo>
                      <a:pt x="208" y="88"/>
                    </a:lnTo>
                    <a:lnTo>
                      <a:pt x="212" y="88"/>
                    </a:lnTo>
                    <a:lnTo>
                      <a:pt x="214" y="90"/>
                    </a:lnTo>
                    <a:lnTo>
                      <a:pt x="216" y="92"/>
                    </a:lnTo>
                    <a:lnTo>
                      <a:pt x="216" y="96"/>
                    </a:lnTo>
                    <a:lnTo>
                      <a:pt x="216" y="112"/>
                    </a:lnTo>
                    <a:lnTo>
                      <a:pt x="144" y="112"/>
                    </a:lnTo>
                    <a:lnTo>
                      <a:pt x="144" y="112"/>
                    </a:lnTo>
                    <a:lnTo>
                      <a:pt x="136" y="112"/>
                    </a:lnTo>
                    <a:lnTo>
                      <a:pt x="128" y="116"/>
                    </a:lnTo>
                    <a:lnTo>
                      <a:pt x="122" y="118"/>
                    </a:lnTo>
                    <a:lnTo>
                      <a:pt x="116" y="124"/>
                    </a:lnTo>
                    <a:lnTo>
                      <a:pt x="110" y="130"/>
                    </a:lnTo>
                    <a:lnTo>
                      <a:pt x="108" y="136"/>
                    </a:lnTo>
                    <a:lnTo>
                      <a:pt x="104" y="144"/>
                    </a:lnTo>
                    <a:lnTo>
                      <a:pt x="104" y="152"/>
                    </a:lnTo>
                    <a:lnTo>
                      <a:pt x="104" y="152"/>
                    </a:lnTo>
                    <a:lnTo>
                      <a:pt x="104" y="160"/>
                    </a:lnTo>
                    <a:lnTo>
                      <a:pt x="108" y="168"/>
                    </a:lnTo>
                    <a:lnTo>
                      <a:pt x="110" y="174"/>
                    </a:lnTo>
                    <a:lnTo>
                      <a:pt x="116" y="180"/>
                    </a:lnTo>
                    <a:lnTo>
                      <a:pt x="122" y="186"/>
                    </a:lnTo>
                    <a:lnTo>
                      <a:pt x="128" y="188"/>
                    </a:lnTo>
                    <a:lnTo>
                      <a:pt x="136" y="192"/>
                    </a:lnTo>
                    <a:lnTo>
                      <a:pt x="144" y="192"/>
                    </a:lnTo>
                    <a:lnTo>
                      <a:pt x="216" y="192"/>
                    </a:lnTo>
                    <a:lnTo>
                      <a:pt x="216" y="204"/>
                    </a:lnTo>
                    <a:close/>
                    <a:moveTo>
                      <a:pt x="226" y="176"/>
                    </a:moveTo>
                    <a:lnTo>
                      <a:pt x="144" y="176"/>
                    </a:lnTo>
                    <a:lnTo>
                      <a:pt x="144" y="176"/>
                    </a:lnTo>
                    <a:lnTo>
                      <a:pt x="134" y="174"/>
                    </a:lnTo>
                    <a:lnTo>
                      <a:pt x="128" y="168"/>
                    </a:lnTo>
                    <a:lnTo>
                      <a:pt x="122" y="162"/>
                    </a:lnTo>
                    <a:lnTo>
                      <a:pt x="120" y="152"/>
                    </a:lnTo>
                    <a:lnTo>
                      <a:pt x="120" y="152"/>
                    </a:lnTo>
                    <a:lnTo>
                      <a:pt x="122" y="142"/>
                    </a:lnTo>
                    <a:lnTo>
                      <a:pt x="128" y="136"/>
                    </a:lnTo>
                    <a:lnTo>
                      <a:pt x="134" y="130"/>
                    </a:lnTo>
                    <a:lnTo>
                      <a:pt x="144" y="128"/>
                    </a:lnTo>
                    <a:lnTo>
                      <a:pt x="216" y="128"/>
                    </a:lnTo>
                    <a:lnTo>
                      <a:pt x="216" y="128"/>
                    </a:lnTo>
                    <a:lnTo>
                      <a:pt x="224" y="126"/>
                    </a:lnTo>
                    <a:lnTo>
                      <a:pt x="228" y="122"/>
                    </a:lnTo>
                    <a:lnTo>
                      <a:pt x="228" y="122"/>
                    </a:lnTo>
                    <a:lnTo>
                      <a:pt x="230" y="118"/>
                    </a:lnTo>
                    <a:lnTo>
                      <a:pt x="230" y="118"/>
                    </a:lnTo>
                    <a:lnTo>
                      <a:pt x="232" y="118"/>
                    </a:lnTo>
                    <a:lnTo>
                      <a:pt x="232" y="118"/>
                    </a:lnTo>
                    <a:lnTo>
                      <a:pt x="238" y="130"/>
                    </a:lnTo>
                    <a:lnTo>
                      <a:pt x="240" y="144"/>
                    </a:lnTo>
                    <a:lnTo>
                      <a:pt x="240" y="144"/>
                    </a:lnTo>
                    <a:lnTo>
                      <a:pt x="240" y="154"/>
                    </a:lnTo>
                    <a:lnTo>
                      <a:pt x="236" y="162"/>
                    </a:lnTo>
                    <a:lnTo>
                      <a:pt x="232" y="170"/>
                    </a:lnTo>
                    <a:lnTo>
                      <a:pt x="226" y="17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</p:grpSp>
        <p:grpSp>
          <p:nvGrpSpPr>
            <p:cNvPr id="34" name="Group 104"/>
            <p:cNvGrpSpPr/>
            <p:nvPr/>
          </p:nvGrpSpPr>
          <p:grpSpPr>
            <a:xfrm>
              <a:off x="2320737" y="4122562"/>
              <a:ext cx="422215" cy="614131"/>
              <a:chOff x="6464300" y="3587750"/>
              <a:chExt cx="279400" cy="406400"/>
            </a:xfrm>
            <a:solidFill>
              <a:schemeClr val="accent1"/>
            </a:solidFill>
          </p:grpSpPr>
          <p:sp>
            <p:nvSpPr>
              <p:cNvPr id="50" name="Freeform 5"/>
              <p:cNvSpPr>
                <a:spLocks noEditPoints="1"/>
              </p:cNvSpPr>
              <p:nvPr/>
            </p:nvSpPr>
            <p:spPr bwMode="auto">
              <a:xfrm>
                <a:off x="6464300" y="3587750"/>
                <a:ext cx="279400" cy="406400"/>
              </a:xfrm>
              <a:custGeom>
                <a:avLst/>
                <a:gdLst/>
                <a:ahLst/>
                <a:cxnLst>
                  <a:cxn ang="0">
                    <a:pos x="152" y="0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14" y="2"/>
                  </a:cxn>
                  <a:cxn ang="0">
                    <a:pos x="8" y="8"/>
                  </a:cxn>
                  <a:cxn ang="0">
                    <a:pos x="2" y="14"/>
                  </a:cxn>
                  <a:cxn ang="0">
                    <a:pos x="0" y="24"/>
                  </a:cxn>
                  <a:cxn ang="0">
                    <a:pos x="0" y="232"/>
                  </a:cxn>
                  <a:cxn ang="0">
                    <a:pos x="0" y="232"/>
                  </a:cxn>
                  <a:cxn ang="0">
                    <a:pos x="2" y="242"/>
                  </a:cxn>
                  <a:cxn ang="0">
                    <a:pos x="8" y="248"/>
                  </a:cxn>
                  <a:cxn ang="0">
                    <a:pos x="14" y="254"/>
                  </a:cxn>
                  <a:cxn ang="0">
                    <a:pos x="24" y="256"/>
                  </a:cxn>
                  <a:cxn ang="0">
                    <a:pos x="152" y="256"/>
                  </a:cxn>
                  <a:cxn ang="0">
                    <a:pos x="152" y="256"/>
                  </a:cxn>
                  <a:cxn ang="0">
                    <a:pos x="162" y="254"/>
                  </a:cxn>
                  <a:cxn ang="0">
                    <a:pos x="168" y="248"/>
                  </a:cxn>
                  <a:cxn ang="0">
                    <a:pos x="174" y="242"/>
                  </a:cxn>
                  <a:cxn ang="0">
                    <a:pos x="176" y="232"/>
                  </a:cxn>
                  <a:cxn ang="0">
                    <a:pos x="176" y="24"/>
                  </a:cxn>
                  <a:cxn ang="0">
                    <a:pos x="176" y="24"/>
                  </a:cxn>
                  <a:cxn ang="0">
                    <a:pos x="174" y="14"/>
                  </a:cxn>
                  <a:cxn ang="0">
                    <a:pos x="168" y="8"/>
                  </a:cxn>
                  <a:cxn ang="0">
                    <a:pos x="162" y="2"/>
                  </a:cxn>
                  <a:cxn ang="0">
                    <a:pos x="152" y="0"/>
                  </a:cxn>
                  <a:cxn ang="0">
                    <a:pos x="160" y="232"/>
                  </a:cxn>
                  <a:cxn ang="0">
                    <a:pos x="160" y="232"/>
                  </a:cxn>
                  <a:cxn ang="0">
                    <a:pos x="160" y="236"/>
                  </a:cxn>
                  <a:cxn ang="0">
                    <a:pos x="158" y="238"/>
                  </a:cxn>
                  <a:cxn ang="0">
                    <a:pos x="156" y="240"/>
                  </a:cxn>
                  <a:cxn ang="0">
                    <a:pos x="152" y="240"/>
                  </a:cxn>
                  <a:cxn ang="0">
                    <a:pos x="24" y="240"/>
                  </a:cxn>
                  <a:cxn ang="0">
                    <a:pos x="24" y="240"/>
                  </a:cxn>
                  <a:cxn ang="0">
                    <a:pos x="20" y="240"/>
                  </a:cxn>
                  <a:cxn ang="0">
                    <a:pos x="18" y="238"/>
                  </a:cxn>
                  <a:cxn ang="0">
                    <a:pos x="16" y="236"/>
                  </a:cxn>
                  <a:cxn ang="0">
                    <a:pos x="16" y="232"/>
                  </a:cxn>
                  <a:cxn ang="0">
                    <a:pos x="16" y="216"/>
                  </a:cxn>
                  <a:cxn ang="0">
                    <a:pos x="160" y="216"/>
                  </a:cxn>
                  <a:cxn ang="0">
                    <a:pos x="160" y="232"/>
                  </a:cxn>
                  <a:cxn ang="0">
                    <a:pos x="160" y="208"/>
                  </a:cxn>
                  <a:cxn ang="0">
                    <a:pos x="16" y="208"/>
                  </a:cxn>
                  <a:cxn ang="0">
                    <a:pos x="16" y="48"/>
                  </a:cxn>
                  <a:cxn ang="0">
                    <a:pos x="160" y="48"/>
                  </a:cxn>
                  <a:cxn ang="0">
                    <a:pos x="160" y="208"/>
                  </a:cxn>
                  <a:cxn ang="0">
                    <a:pos x="160" y="40"/>
                  </a:cxn>
                  <a:cxn ang="0">
                    <a:pos x="16" y="40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16" y="20"/>
                  </a:cxn>
                  <a:cxn ang="0">
                    <a:pos x="18" y="18"/>
                  </a:cxn>
                  <a:cxn ang="0">
                    <a:pos x="20" y="16"/>
                  </a:cxn>
                  <a:cxn ang="0">
                    <a:pos x="24" y="16"/>
                  </a:cxn>
                  <a:cxn ang="0">
                    <a:pos x="152" y="16"/>
                  </a:cxn>
                  <a:cxn ang="0">
                    <a:pos x="152" y="16"/>
                  </a:cxn>
                  <a:cxn ang="0">
                    <a:pos x="156" y="16"/>
                  </a:cxn>
                  <a:cxn ang="0">
                    <a:pos x="158" y="18"/>
                  </a:cxn>
                  <a:cxn ang="0">
                    <a:pos x="160" y="20"/>
                  </a:cxn>
                  <a:cxn ang="0">
                    <a:pos x="160" y="24"/>
                  </a:cxn>
                  <a:cxn ang="0">
                    <a:pos x="160" y="40"/>
                  </a:cxn>
                </a:cxnLst>
                <a:rect l="0" t="0" r="r" b="b"/>
                <a:pathLst>
                  <a:path w="176" h="256">
                    <a:moveTo>
                      <a:pt x="152" y="0"/>
                    </a:moveTo>
                    <a:lnTo>
                      <a:pt x="24" y="0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8"/>
                    </a:lnTo>
                    <a:lnTo>
                      <a:pt x="2" y="14"/>
                    </a:lnTo>
                    <a:lnTo>
                      <a:pt x="0" y="24"/>
                    </a:lnTo>
                    <a:lnTo>
                      <a:pt x="0" y="232"/>
                    </a:lnTo>
                    <a:lnTo>
                      <a:pt x="0" y="232"/>
                    </a:lnTo>
                    <a:lnTo>
                      <a:pt x="2" y="242"/>
                    </a:lnTo>
                    <a:lnTo>
                      <a:pt x="8" y="248"/>
                    </a:lnTo>
                    <a:lnTo>
                      <a:pt x="14" y="254"/>
                    </a:lnTo>
                    <a:lnTo>
                      <a:pt x="24" y="256"/>
                    </a:lnTo>
                    <a:lnTo>
                      <a:pt x="152" y="256"/>
                    </a:lnTo>
                    <a:lnTo>
                      <a:pt x="152" y="256"/>
                    </a:lnTo>
                    <a:lnTo>
                      <a:pt x="162" y="254"/>
                    </a:lnTo>
                    <a:lnTo>
                      <a:pt x="168" y="248"/>
                    </a:lnTo>
                    <a:lnTo>
                      <a:pt x="174" y="242"/>
                    </a:lnTo>
                    <a:lnTo>
                      <a:pt x="176" y="232"/>
                    </a:lnTo>
                    <a:lnTo>
                      <a:pt x="176" y="24"/>
                    </a:lnTo>
                    <a:lnTo>
                      <a:pt x="176" y="24"/>
                    </a:lnTo>
                    <a:lnTo>
                      <a:pt x="174" y="14"/>
                    </a:lnTo>
                    <a:lnTo>
                      <a:pt x="168" y="8"/>
                    </a:lnTo>
                    <a:lnTo>
                      <a:pt x="162" y="2"/>
                    </a:lnTo>
                    <a:lnTo>
                      <a:pt x="152" y="0"/>
                    </a:lnTo>
                    <a:close/>
                    <a:moveTo>
                      <a:pt x="160" y="232"/>
                    </a:moveTo>
                    <a:lnTo>
                      <a:pt x="160" y="232"/>
                    </a:lnTo>
                    <a:lnTo>
                      <a:pt x="160" y="236"/>
                    </a:lnTo>
                    <a:lnTo>
                      <a:pt x="158" y="238"/>
                    </a:lnTo>
                    <a:lnTo>
                      <a:pt x="156" y="240"/>
                    </a:lnTo>
                    <a:lnTo>
                      <a:pt x="152" y="240"/>
                    </a:lnTo>
                    <a:lnTo>
                      <a:pt x="24" y="240"/>
                    </a:lnTo>
                    <a:lnTo>
                      <a:pt x="24" y="240"/>
                    </a:lnTo>
                    <a:lnTo>
                      <a:pt x="20" y="240"/>
                    </a:lnTo>
                    <a:lnTo>
                      <a:pt x="18" y="238"/>
                    </a:lnTo>
                    <a:lnTo>
                      <a:pt x="16" y="236"/>
                    </a:lnTo>
                    <a:lnTo>
                      <a:pt x="16" y="232"/>
                    </a:lnTo>
                    <a:lnTo>
                      <a:pt x="16" y="216"/>
                    </a:lnTo>
                    <a:lnTo>
                      <a:pt x="160" y="216"/>
                    </a:lnTo>
                    <a:lnTo>
                      <a:pt x="160" y="232"/>
                    </a:lnTo>
                    <a:close/>
                    <a:moveTo>
                      <a:pt x="160" y="208"/>
                    </a:moveTo>
                    <a:lnTo>
                      <a:pt x="16" y="208"/>
                    </a:lnTo>
                    <a:lnTo>
                      <a:pt x="16" y="48"/>
                    </a:lnTo>
                    <a:lnTo>
                      <a:pt x="160" y="48"/>
                    </a:lnTo>
                    <a:lnTo>
                      <a:pt x="160" y="208"/>
                    </a:lnTo>
                    <a:close/>
                    <a:moveTo>
                      <a:pt x="160" y="40"/>
                    </a:moveTo>
                    <a:lnTo>
                      <a:pt x="16" y="40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0"/>
                    </a:lnTo>
                    <a:lnTo>
                      <a:pt x="18" y="18"/>
                    </a:lnTo>
                    <a:lnTo>
                      <a:pt x="20" y="16"/>
                    </a:lnTo>
                    <a:lnTo>
                      <a:pt x="24" y="16"/>
                    </a:lnTo>
                    <a:lnTo>
                      <a:pt x="152" y="16"/>
                    </a:lnTo>
                    <a:lnTo>
                      <a:pt x="152" y="16"/>
                    </a:lnTo>
                    <a:lnTo>
                      <a:pt x="156" y="16"/>
                    </a:lnTo>
                    <a:lnTo>
                      <a:pt x="158" y="18"/>
                    </a:lnTo>
                    <a:lnTo>
                      <a:pt x="160" y="20"/>
                    </a:lnTo>
                    <a:lnTo>
                      <a:pt x="160" y="24"/>
                    </a:lnTo>
                    <a:lnTo>
                      <a:pt x="160" y="4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51" name="Freeform 10"/>
              <p:cNvSpPr>
                <a:spLocks/>
              </p:cNvSpPr>
              <p:nvPr/>
            </p:nvSpPr>
            <p:spPr bwMode="auto">
              <a:xfrm>
                <a:off x="6578600" y="3625850"/>
                <a:ext cx="50800" cy="12700"/>
              </a:xfrm>
              <a:custGeom>
                <a:avLst/>
                <a:gdLst/>
                <a:ahLst/>
                <a:cxnLst>
                  <a:cxn ang="0">
                    <a:pos x="32" y="4"/>
                  </a:cxn>
                  <a:cxn ang="0">
                    <a:pos x="32" y="4"/>
                  </a:cxn>
                  <a:cxn ang="0">
                    <a:pos x="30" y="6"/>
                  </a:cxn>
                  <a:cxn ang="0">
                    <a:pos x="28" y="8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2" y="6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2" y="2"/>
                  </a:cxn>
                  <a:cxn ang="0">
                    <a:pos x="4" y="0"/>
                  </a:cxn>
                  <a:cxn ang="0">
                    <a:pos x="28" y="0"/>
                  </a:cxn>
                  <a:cxn ang="0">
                    <a:pos x="28" y="0"/>
                  </a:cxn>
                  <a:cxn ang="0">
                    <a:pos x="30" y="2"/>
                  </a:cxn>
                  <a:cxn ang="0">
                    <a:pos x="32" y="4"/>
                  </a:cxn>
                </a:cxnLst>
                <a:rect l="0" t="0" r="r" b="b"/>
                <a:pathLst>
                  <a:path w="32" h="8">
                    <a:moveTo>
                      <a:pt x="32" y="4"/>
                    </a:moveTo>
                    <a:lnTo>
                      <a:pt x="32" y="4"/>
                    </a:lnTo>
                    <a:lnTo>
                      <a:pt x="30" y="6"/>
                    </a:lnTo>
                    <a:lnTo>
                      <a:pt x="28" y="8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30" y="2"/>
                    </a:lnTo>
                    <a:lnTo>
                      <a:pt x="32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52" name="Freeform 11"/>
              <p:cNvSpPr>
                <a:spLocks/>
              </p:cNvSpPr>
              <p:nvPr/>
            </p:nvSpPr>
            <p:spPr bwMode="auto">
              <a:xfrm>
                <a:off x="6578600" y="3625850"/>
                <a:ext cx="50800" cy="12700"/>
              </a:xfrm>
              <a:custGeom>
                <a:avLst/>
                <a:gdLst/>
                <a:ahLst/>
                <a:cxnLst>
                  <a:cxn ang="0">
                    <a:pos x="32" y="4"/>
                  </a:cxn>
                  <a:cxn ang="0">
                    <a:pos x="32" y="4"/>
                  </a:cxn>
                  <a:cxn ang="0">
                    <a:pos x="30" y="6"/>
                  </a:cxn>
                  <a:cxn ang="0">
                    <a:pos x="28" y="8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2" y="6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2" y="2"/>
                  </a:cxn>
                  <a:cxn ang="0">
                    <a:pos x="4" y="0"/>
                  </a:cxn>
                  <a:cxn ang="0">
                    <a:pos x="28" y="0"/>
                  </a:cxn>
                  <a:cxn ang="0">
                    <a:pos x="28" y="0"/>
                  </a:cxn>
                  <a:cxn ang="0">
                    <a:pos x="30" y="2"/>
                  </a:cxn>
                  <a:cxn ang="0">
                    <a:pos x="32" y="4"/>
                  </a:cxn>
                </a:cxnLst>
                <a:rect l="0" t="0" r="r" b="b"/>
                <a:pathLst>
                  <a:path w="32" h="8">
                    <a:moveTo>
                      <a:pt x="32" y="4"/>
                    </a:moveTo>
                    <a:lnTo>
                      <a:pt x="32" y="4"/>
                    </a:lnTo>
                    <a:lnTo>
                      <a:pt x="30" y="6"/>
                    </a:lnTo>
                    <a:lnTo>
                      <a:pt x="28" y="8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30" y="2"/>
                    </a:lnTo>
                    <a:lnTo>
                      <a:pt x="32" y="4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53" name="Freeform 12"/>
              <p:cNvSpPr>
                <a:spLocks/>
              </p:cNvSpPr>
              <p:nvPr/>
            </p:nvSpPr>
            <p:spPr bwMode="auto">
              <a:xfrm>
                <a:off x="6591300" y="3943350"/>
                <a:ext cx="25400" cy="12700"/>
              </a:xfrm>
              <a:custGeom>
                <a:avLst/>
                <a:gdLst/>
                <a:ahLst/>
                <a:cxnLst>
                  <a:cxn ang="0">
                    <a:pos x="16" y="4"/>
                  </a:cxn>
                  <a:cxn ang="0">
                    <a:pos x="16" y="4"/>
                  </a:cxn>
                  <a:cxn ang="0">
                    <a:pos x="14" y="6"/>
                  </a:cxn>
                  <a:cxn ang="0">
                    <a:pos x="12" y="8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2" y="6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2" y="2"/>
                  </a:cxn>
                  <a:cxn ang="0">
                    <a:pos x="4" y="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14" y="2"/>
                  </a:cxn>
                  <a:cxn ang="0">
                    <a:pos x="16" y="4"/>
                  </a:cxn>
                </a:cxnLst>
                <a:rect l="0" t="0" r="r" b="b"/>
                <a:pathLst>
                  <a:path w="16" h="8">
                    <a:moveTo>
                      <a:pt x="16" y="4"/>
                    </a:moveTo>
                    <a:lnTo>
                      <a:pt x="16" y="4"/>
                    </a:lnTo>
                    <a:lnTo>
                      <a:pt x="14" y="6"/>
                    </a:lnTo>
                    <a:lnTo>
                      <a:pt x="12" y="8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6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54" name="Freeform 13"/>
              <p:cNvSpPr>
                <a:spLocks/>
              </p:cNvSpPr>
              <p:nvPr/>
            </p:nvSpPr>
            <p:spPr bwMode="auto">
              <a:xfrm>
                <a:off x="6591300" y="3943350"/>
                <a:ext cx="25400" cy="12700"/>
              </a:xfrm>
              <a:custGeom>
                <a:avLst/>
                <a:gdLst/>
                <a:ahLst/>
                <a:cxnLst>
                  <a:cxn ang="0">
                    <a:pos x="16" y="4"/>
                  </a:cxn>
                  <a:cxn ang="0">
                    <a:pos x="16" y="4"/>
                  </a:cxn>
                  <a:cxn ang="0">
                    <a:pos x="14" y="6"/>
                  </a:cxn>
                  <a:cxn ang="0">
                    <a:pos x="12" y="8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2" y="6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2" y="2"/>
                  </a:cxn>
                  <a:cxn ang="0">
                    <a:pos x="4" y="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14" y="2"/>
                  </a:cxn>
                  <a:cxn ang="0">
                    <a:pos x="16" y="4"/>
                  </a:cxn>
                </a:cxnLst>
                <a:rect l="0" t="0" r="r" b="b"/>
                <a:pathLst>
                  <a:path w="16" h="8">
                    <a:moveTo>
                      <a:pt x="16" y="4"/>
                    </a:moveTo>
                    <a:lnTo>
                      <a:pt x="16" y="4"/>
                    </a:lnTo>
                    <a:lnTo>
                      <a:pt x="14" y="6"/>
                    </a:lnTo>
                    <a:lnTo>
                      <a:pt x="12" y="8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6" y="4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</p:grpSp>
        <p:grpSp>
          <p:nvGrpSpPr>
            <p:cNvPr id="35" name="Group 110"/>
            <p:cNvGrpSpPr/>
            <p:nvPr/>
          </p:nvGrpSpPr>
          <p:grpSpPr>
            <a:xfrm>
              <a:off x="1856635" y="2997287"/>
              <a:ext cx="530335" cy="464041"/>
              <a:chOff x="3962400" y="3613150"/>
              <a:chExt cx="406400" cy="355600"/>
            </a:xfrm>
            <a:solidFill>
              <a:schemeClr val="accent4"/>
            </a:solidFill>
          </p:grpSpPr>
          <p:sp>
            <p:nvSpPr>
              <p:cNvPr id="47" name="Freeform 27"/>
              <p:cNvSpPr>
                <a:spLocks/>
              </p:cNvSpPr>
              <p:nvPr/>
            </p:nvSpPr>
            <p:spPr bwMode="auto">
              <a:xfrm>
                <a:off x="4025900" y="3676650"/>
                <a:ext cx="146050" cy="95250"/>
              </a:xfrm>
              <a:custGeom>
                <a:avLst/>
                <a:gdLst/>
                <a:ahLst/>
                <a:cxnLst>
                  <a:cxn ang="0">
                    <a:pos x="88" y="0"/>
                  </a:cxn>
                  <a:cxn ang="0">
                    <a:pos x="88" y="0"/>
                  </a:cxn>
                  <a:cxn ang="0">
                    <a:pos x="70" y="2"/>
                  </a:cxn>
                  <a:cxn ang="0">
                    <a:pos x="54" y="4"/>
                  </a:cxn>
                  <a:cxn ang="0">
                    <a:pos x="40" y="10"/>
                  </a:cxn>
                  <a:cxn ang="0">
                    <a:pos x="26" y="16"/>
                  </a:cxn>
                  <a:cxn ang="0">
                    <a:pos x="16" y="24"/>
                  </a:cxn>
                  <a:cxn ang="0">
                    <a:pos x="8" y="34"/>
                  </a:cxn>
                  <a:cxn ang="0">
                    <a:pos x="2" y="44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2" y="58"/>
                  </a:cxn>
                  <a:cxn ang="0">
                    <a:pos x="4" y="60"/>
                  </a:cxn>
                  <a:cxn ang="0">
                    <a:pos x="4" y="60"/>
                  </a:cxn>
                  <a:cxn ang="0">
                    <a:pos x="6" y="58"/>
                  </a:cxn>
                  <a:cxn ang="0">
                    <a:pos x="8" y="56"/>
                  </a:cxn>
                  <a:cxn ang="0">
                    <a:pos x="8" y="56"/>
                  </a:cxn>
                  <a:cxn ang="0">
                    <a:pos x="10" y="46"/>
                  </a:cxn>
                  <a:cxn ang="0">
                    <a:pos x="14" y="38"/>
                  </a:cxn>
                  <a:cxn ang="0">
                    <a:pos x="22" y="30"/>
                  </a:cxn>
                  <a:cxn ang="0">
                    <a:pos x="32" y="22"/>
                  </a:cxn>
                  <a:cxn ang="0">
                    <a:pos x="44" y="16"/>
                  </a:cxn>
                  <a:cxn ang="0">
                    <a:pos x="58" y="12"/>
                  </a:cxn>
                  <a:cxn ang="0">
                    <a:pos x="72" y="10"/>
                  </a:cxn>
                  <a:cxn ang="0">
                    <a:pos x="88" y="8"/>
                  </a:cxn>
                  <a:cxn ang="0">
                    <a:pos x="88" y="8"/>
                  </a:cxn>
                  <a:cxn ang="0">
                    <a:pos x="90" y="6"/>
                  </a:cxn>
                  <a:cxn ang="0">
                    <a:pos x="92" y="4"/>
                  </a:cxn>
                  <a:cxn ang="0">
                    <a:pos x="92" y="4"/>
                  </a:cxn>
                  <a:cxn ang="0">
                    <a:pos x="90" y="2"/>
                  </a:cxn>
                  <a:cxn ang="0">
                    <a:pos x="88" y="0"/>
                  </a:cxn>
                </a:cxnLst>
                <a:rect l="0" t="0" r="r" b="b"/>
                <a:pathLst>
                  <a:path w="92" h="60">
                    <a:moveTo>
                      <a:pt x="88" y="0"/>
                    </a:moveTo>
                    <a:lnTo>
                      <a:pt x="88" y="0"/>
                    </a:lnTo>
                    <a:lnTo>
                      <a:pt x="70" y="2"/>
                    </a:lnTo>
                    <a:lnTo>
                      <a:pt x="54" y="4"/>
                    </a:lnTo>
                    <a:lnTo>
                      <a:pt x="40" y="10"/>
                    </a:lnTo>
                    <a:lnTo>
                      <a:pt x="26" y="16"/>
                    </a:lnTo>
                    <a:lnTo>
                      <a:pt x="16" y="24"/>
                    </a:lnTo>
                    <a:lnTo>
                      <a:pt x="8" y="34"/>
                    </a:lnTo>
                    <a:lnTo>
                      <a:pt x="2" y="44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2" y="58"/>
                    </a:lnTo>
                    <a:lnTo>
                      <a:pt x="4" y="60"/>
                    </a:lnTo>
                    <a:lnTo>
                      <a:pt x="4" y="60"/>
                    </a:lnTo>
                    <a:lnTo>
                      <a:pt x="6" y="58"/>
                    </a:lnTo>
                    <a:lnTo>
                      <a:pt x="8" y="56"/>
                    </a:lnTo>
                    <a:lnTo>
                      <a:pt x="8" y="56"/>
                    </a:lnTo>
                    <a:lnTo>
                      <a:pt x="10" y="46"/>
                    </a:lnTo>
                    <a:lnTo>
                      <a:pt x="14" y="38"/>
                    </a:lnTo>
                    <a:lnTo>
                      <a:pt x="22" y="30"/>
                    </a:lnTo>
                    <a:lnTo>
                      <a:pt x="32" y="22"/>
                    </a:lnTo>
                    <a:lnTo>
                      <a:pt x="44" y="16"/>
                    </a:lnTo>
                    <a:lnTo>
                      <a:pt x="58" y="12"/>
                    </a:lnTo>
                    <a:lnTo>
                      <a:pt x="72" y="10"/>
                    </a:lnTo>
                    <a:lnTo>
                      <a:pt x="88" y="8"/>
                    </a:lnTo>
                    <a:lnTo>
                      <a:pt x="88" y="8"/>
                    </a:lnTo>
                    <a:lnTo>
                      <a:pt x="90" y="6"/>
                    </a:lnTo>
                    <a:lnTo>
                      <a:pt x="92" y="4"/>
                    </a:lnTo>
                    <a:lnTo>
                      <a:pt x="92" y="4"/>
                    </a:lnTo>
                    <a:lnTo>
                      <a:pt x="90" y="2"/>
                    </a:lnTo>
                    <a:lnTo>
                      <a:pt x="8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48" name="Freeform 28"/>
              <p:cNvSpPr>
                <a:spLocks/>
              </p:cNvSpPr>
              <p:nvPr/>
            </p:nvSpPr>
            <p:spPr bwMode="auto">
              <a:xfrm>
                <a:off x="4025900" y="3676650"/>
                <a:ext cx="146050" cy="95250"/>
              </a:xfrm>
              <a:custGeom>
                <a:avLst/>
                <a:gdLst/>
                <a:ahLst/>
                <a:cxnLst>
                  <a:cxn ang="0">
                    <a:pos x="88" y="0"/>
                  </a:cxn>
                  <a:cxn ang="0">
                    <a:pos x="88" y="0"/>
                  </a:cxn>
                  <a:cxn ang="0">
                    <a:pos x="70" y="2"/>
                  </a:cxn>
                  <a:cxn ang="0">
                    <a:pos x="54" y="4"/>
                  </a:cxn>
                  <a:cxn ang="0">
                    <a:pos x="40" y="10"/>
                  </a:cxn>
                  <a:cxn ang="0">
                    <a:pos x="26" y="16"/>
                  </a:cxn>
                  <a:cxn ang="0">
                    <a:pos x="16" y="24"/>
                  </a:cxn>
                  <a:cxn ang="0">
                    <a:pos x="8" y="34"/>
                  </a:cxn>
                  <a:cxn ang="0">
                    <a:pos x="2" y="44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2" y="58"/>
                  </a:cxn>
                  <a:cxn ang="0">
                    <a:pos x="4" y="60"/>
                  </a:cxn>
                  <a:cxn ang="0">
                    <a:pos x="4" y="60"/>
                  </a:cxn>
                  <a:cxn ang="0">
                    <a:pos x="6" y="58"/>
                  </a:cxn>
                  <a:cxn ang="0">
                    <a:pos x="8" y="56"/>
                  </a:cxn>
                  <a:cxn ang="0">
                    <a:pos x="8" y="56"/>
                  </a:cxn>
                  <a:cxn ang="0">
                    <a:pos x="10" y="46"/>
                  </a:cxn>
                  <a:cxn ang="0">
                    <a:pos x="14" y="38"/>
                  </a:cxn>
                  <a:cxn ang="0">
                    <a:pos x="22" y="30"/>
                  </a:cxn>
                  <a:cxn ang="0">
                    <a:pos x="32" y="22"/>
                  </a:cxn>
                  <a:cxn ang="0">
                    <a:pos x="44" y="16"/>
                  </a:cxn>
                  <a:cxn ang="0">
                    <a:pos x="58" y="12"/>
                  </a:cxn>
                  <a:cxn ang="0">
                    <a:pos x="72" y="10"/>
                  </a:cxn>
                  <a:cxn ang="0">
                    <a:pos x="88" y="8"/>
                  </a:cxn>
                  <a:cxn ang="0">
                    <a:pos x="88" y="8"/>
                  </a:cxn>
                  <a:cxn ang="0">
                    <a:pos x="90" y="6"/>
                  </a:cxn>
                  <a:cxn ang="0">
                    <a:pos x="92" y="4"/>
                  </a:cxn>
                  <a:cxn ang="0">
                    <a:pos x="92" y="4"/>
                  </a:cxn>
                  <a:cxn ang="0">
                    <a:pos x="90" y="2"/>
                  </a:cxn>
                  <a:cxn ang="0">
                    <a:pos x="88" y="0"/>
                  </a:cxn>
                </a:cxnLst>
                <a:rect l="0" t="0" r="r" b="b"/>
                <a:pathLst>
                  <a:path w="92" h="60">
                    <a:moveTo>
                      <a:pt x="88" y="0"/>
                    </a:moveTo>
                    <a:lnTo>
                      <a:pt x="88" y="0"/>
                    </a:lnTo>
                    <a:lnTo>
                      <a:pt x="70" y="2"/>
                    </a:lnTo>
                    <a:lnTo>
                      <a:pt x="54" y="4"/>
                    </a:lnTo>
                    <a:lnTo>
                      <a:pt x="40" y="10"/>
                    </a:lnTo>
                    <a:lnTo>
                      <a:pt x="26" y="16"/>
                    </a:lnTo>
                    <a:lnTo>
                      <a:pt x="16" y="24"/>
                    </a:lnTo>
                    <a:lnTo>
                      <a:pt x="8" y="34"/>
                    </a:lnTo>
                    <a:lnTo>
                      <a:pt x="2" y="44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2" y="58"/>
                    </a:lnTo>
                    <a:lnTo>
                      <a:pt x="4" y="60"/>
                    </a:lnTo>
                    <a:lnTo>
                      <a:pt x="4" y="60"/>
                    </a:lnTo>
                    <a:lnTo>
                      <a:pt x="6" y="58"/>
                    </a:lnTo>
                    <a:lnTo>
                      <a:pt x="8" y="56"/>
                    </a:lnTo>
                    <a:lnTo>
                      <a:pt x="8" y="56"/>
                    </a:lnTo>
                    <a:lnTo>
                      <a:pt x="10" y="46"/>
                    </a:lnTo>
                    <a:lnTo>
                      <a:pt x="14" y="38"/>
                    </a:lnTo>
                    <a:lnTo>
                      <a:pt x="22" y="30"/>
                    </a:lnTo>
                    <a:lnTo>
                      <a:pt x="32" y="22"/>
                    </a:lnTo>
                    <a:lnTo>
                      <a:pt x="44" y="16"/>
                    </a:lnTo>
                    <a:lnTo>
                      <a:pt x="58" y="12"/>
                    </a:lnTo>
                    <a:lnTo>
                      <a:pt x="72" y="10"/>
                    </a:lnTo>
                    <a:lnTo>
                      <a:pt x="88" y="8"/>
                    </a:lnTo>
                    <a:lnTo>
                      <a:pt x="88" y="8"/>
                    </a:lnTo>
                    <a:lnTo>
                      <a:pt x="90" y="6"/>
                    </a:lnTo>
                    <a:lnTo>
                      <a:pt x="92" y="4"/>
                    </a:lnTo>
                    <a:lnTo>
                      <a:pt x="92" y="4"/>
                    </a:lnTo>
                    <a:lnTo>
                      <a:pt x="90" y="2"/>
                    </a:lnTo>
                    <a:lnTo>
                      <a:pt x="88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49" name="Freeform 29"/>
              <p:cNvSpPr>
                <a:spLocks noEditPoints="1"/>
              </p:cNvSpPr>
              <p:nvPr/>
            </p:nvSpPr>
            <p:spPr bwMode="auto">
              <a:xfrm>
                <a:off x="3962400" y="3613150"/>
                <a:ext cx="406400" cy="355600"/>
              </a:xfrm>
              <a:custGeom>
                <a:avLst/>
                <a:gdLst/>
                <a:ahLst/>
                <a:cxnLst>
                  <a:cxn ang="0">
                    <a:pos x="128" y="0"/>
                  </a:cxn>
                  <a:cxn ang="0">
                    <a:pos x="78" y="8"/>
                  </a:cxn>
                  <a:cxn ang="0">
                    <a:pos x="38" y="28"/>
                  </a:cxn>
                  <a:cxn ang="0">
                    <a:pos x="10" y="58"/>
                  </a:cxn>
                  <a:cxn ang="0">
                    <a:pos x="2" y="76"/>
                  </a:cxn>
                  <a:cxn ang="0">
                    <a:pos x="0" y="96"/>
                  </a:cxn>
                  <a:cxn ang="0">
                    <a:pos x="2" y="108"/>
                  </a:cxn>
                  <a:cxn ang="0">
                    <a:pos x="8" y="132"/>
                  </a:cxn>
                  <a:cxn ang="0">
                    <a:pos x="24" y="152"/>
                  </a:cxn>
                  <a:cxn ang="0">
                    <a:pos x="44" y="168"/>
                  </a:cxn>
                  <a:cxn ang="0">
                    <a:pos x="56" y="176"/>
                  </a:cxn>
                  <a:cxn ang="0">
                    <a:pos x="56" y="176"/>
                  </a:cxn>
                  <a:cxn ang="0">
                    <a:pos x="50" y="198"/>
                  </a:cxn>
                  <a:cxn ang="0">
                    <a:pos x="40" y="214"/>
                  </a:cxn>
                  <a:cxn ang="0">
                    <a:pos x="40" y="216"/>
                  </a:cxn>
                  <a:cxn ang="0">
                    <a:pos x="42" y="222"/>
                  </a:cxn>
                  <a:cxn ang="0">
                    <a:pos x="48" y="224"/>
                  </a:cxn>
                  <a:cxn ang="0">
                    <a:pos x="50" y="224"/>
                  </a:cxn>
                  <a:cxn ang="0">
                    <a:pos x="68" y="218"/>
                  </a:cxn>
                  <a:cxn ang="0">
                    <a:pos x="96" y="198"/>
                  </a:cxn>
                  <a:cxn ang="0">
                    <a:pos x="104" y="190"/>
                  </a:cxn>
                  <a:cxn ang="0">
                    <a:pos x="128" y="192"/>
                  </a:cxn>
                  <a:cxn ang="0">
                    <a:pos x="178" y="184"/>
                  </a:cxn>
                  <a:cxn ang="0">
                    <a:pos x="218" y="164"/>
                  </a:cxn>
                  <a:cxn ang="0">
                    <a:pos x="246" y="134"/>
                  </a:cxn>
                  <a:cxn ang="0">
                    <a:pos x="254" y="116"/>
                  </a:cxn>
                  <a:cxn ang="0">
                    <a:pos x="256" y="96"/>
                  </a:cxn>
                  <a:cxn ang="0">
                    <a:pos x="256" y="86"/>
                  </a:cxn>
                  <a:cxn ang="0">
                    <a:pos x="250" y="68"/>
                  </a:cxn>
                  <a:cxn ang="0">
                    <a:pos x="234" y="42"/>
                  </a:cxn>
                  <a:cxn ang="0">
                    <a:pos x="200" y="16"/>
                  </a:cxn>
                  <a:cxn ang="0">
                    <a:pos x="154" y="2"/>
                  </a:cxn>
                  <a:cxn ang="0">
                    <a:pos x="128" y="176"/>
                  </a:cxn>
                  <a:cxn ang="0">
                    <a:pos x="106" y="174"/>
                  </a:cxn>
                  <a:cxn ang="0">
                    <a:pos x="104" y="174"/>
                  </a:cxn>
                  <a:cxn ang="0">
                    <a:pos x="96" y="176"/>
                  </a:cxn>
                  <a:cxn ang="0">
                    <a:pos x="90" y="180"/>
                  </a:cxn>
                  <a:cxn ang="0">
                    <a:pos x="66" y="200"/>
                  </a:cxn>
                  <a:cxn ang="0">
                    <a:pos x="70" y="190"/>
                  </a:cxn>
                  <a:cxn ang="0">
                    <a:pos x="72" y="176"/>
                  </a:cxn>
                  <a:cxn ang="0">
                    <a:pos x="72" y="176"/>
                  </a:cxn>
                  <a:cxn ang="0">
                    <a:pos x="70" y="168"/>
                  </a:cxn>
                  <a:cxn ang="0">
                    <a:pos x="64" y="162"/>
                  </a:cxn>
                  <a:cxn ang="0">
                    <a:pos x="52" y="156"/>
                  </a:cxn>
                  <a:cxn ang="0">
                    <a:pos x="36" y="140"/>
                  </a:cxn>
                  <a:cxn ang="0">
                    <a:pos x="24" y="124"/>
                  </a:cxn>
                  <a:cxn ang="0">
                    <a:pos x="16" y="106"/>
                  </a:cxn>
                  <a:cxn ang="0">
                    <a:pos x="16" y="96"/>
                  </a:cxn>
                  <a:cxn ang="0">
                    <a:pos x="24" y="64"/>
                  </a:cxn>
                  <a:cxn ang="0">
                    <a:pos x="48" y="40"/>
                  </a:cxn>
                  <a:cxn ang="0">
                    <a:pos x="84" y="22"/>
                  </a:cxn>
                  <a:cxn ang="0">
                    <a:pos x="128" y="16"/>
                  </a:cxn>
                  <a:cxn ang="0">
                    <a:pos x="150" y="18"/>
                  </a:cxn>
                  <a:cxn ang="0">
                    <a:pos x="190" y="30"/>
                  </a:cxn>
                  <a:cxn ang="0">
                    <a:pos x="220" y="52"/>
                  </a:cxn>
                  <a:cxn ang="0">
                    <a:pos x="238" y="80"/>
                  </a:cxn>
                  <a:cxn ang="0">
                    <a:pos x="240" y="96"/>
                  </a:cxn>
                  <a:cxn ang="0">
                    <a:pos x="232" y="128"/>
                  </a:cxn>
                  <a:cxn ang="0">
                    <a:pos x="208" y="152"/>
                  </a:cxn>
                  <a:cxn ang="0">
                    <a:pos x="172" y="170"/>
                  </a:cxn>
                  <a:cxn ang="0">
                    <a:pos x="128" y="176"/>
                  </a:cxn>
                </a:cxnLst>
                <a:rect l="0" t="0" r="r" b="b"/>
                <a:pathLst>
                  <a:path w="256" h="224">
                    <a:moveTo>
                      <a:pt x="128" y="0"/>
                    </a:moveTo>
                    <a:lnTo>
                      <a:pt x="128" y="0"/>
                    </a:lnTo>
                    <a:lnTo>
                      <a:pt x="102" y="2"/>
                    </a:lnTo>
                    <a:lnTo>
                      <a:pt x="78" y="8"/>
                    </a:lnTo>
                    <a:lnTo>
                      <a:pt x="56" y="16"/>
                    </a:lnTo>
                    <a:lnTo>
                      <a:pt x="38" y="28"/>
                    </a:lnTo>
                    <a:lnTo>
                      <a:pt x="22" y="42"/>
                    </a:lnTo>
                    <a:lnTo>
                      <a:pt x="10" y="58"/>
                    </a:lnTo>
                    <a:lnTo>
                      <a:pt x="6" y="68"/>
                    </a:lnTo>
                    <a:lnTo>
                      <a:pt x="2" y="76"/>
                    </a:lnTo>
                    <a:lnTo>
                      <a:pt x="0" y="86"/>
                    </a:lnTo>
                    <a:lnTo>
                      <a:pt x="0" y="96"/>
                    </a:lnTo>
                    <a:lnTo>
                      <a:pt x="0" y="96"/>
                    </a:lnTo>
                    <a:lnTo>
                      <a:pt x="2" y="108"/>
                    </a:lnTo>
                    <a:lnTo>
                      <a:pt x="4" y="120"/>
                    </a:lnTo>
                    <a:lnTo>
                      <a:pt x="8" y="132"/>
                    </a:lnTo>
                    <a:lnTo>
                      <a:pt x="16" y="142"/>
                    </a:lnTo>
                    <a:lnTo>
                      <a:pt x="24" y="152"/>
                    </a:lnTo>
                    <a:lnTo>
                      <a:pt x="34" y="160"/>
                    </a:lnTo>
                    <a:lnTo>
                      <a:pt x="44" y="168"/>
                    </a:lnTo>
                    <a:lnTo>
                      <a:pt x="56" y="176"/>
                    </a:lnTo>
                    <a:lnTo>
                      <a:pt x="56" y="176"/>
                    </a:lnTo>
                    <a:lnTo>
                      <a:pt x="56" y="176"/>
                    </a:lnTo>
                    <a:lnTo>
                      <a:pt x="56" y="176"/>
                    </a:lnTo>
                    <a:lnTo>
                      <a:pt x="54" y="186"/>
                    </a:lnTo>
                    <a:lnTo>
                      <a:pt x="50" y="198"/>
                    </a:lnTo>
                    <a:lnTo>
                      <a:pt x="40" y="214"/>
                    </a:lnTo>
                    <a:lnTo>
                      <a:pt x="40" y="214"/>
                    </a:lnTo>
                    <a:lnTo>
                      <a:pt x="40" y="214"/>
                    </a:lnTo>
                    <a:lnTo>
                      <a:pt x="40" y="216"/>
                    </a:lnTo>
                    <a:lnTo>
                      <a:pt x="40" y="216"/>
                    </a:lnTo>
                    <a:lnTo>
                      <a:pt x="42" y="222"/>
                    </a:lnTo>
                    <a:lnTo>
                      <a:pt x="48" y="224"/>
                    </a:lnTo>
                    <a:lnTo>
                      <a:pt x="48" y="224"/>
                    </a:lnTo>
                    <a:lnTo>
                      <a:pt x="50" y="224"/>
                    </a:lnTo>
                    <a:lnTo>
                      <a:pt x="50" y="224"/>
                    </a:lnTo>
                    <a:lnTo>
                      <a:pt x="58" y="222"/>
                    </a:lnTo>
                    <a:lnTo>
                      <a:pt x="68" y="218"/>
                    </a:lnTo>
                    <a:lnTo>
                      <a:pt x="84" y="208"/>
                    </a:lnTo>
                    <a:lnTo>
                      <a:pt x="96" y="198"/>
                    </a:lnTo>
                    <a:lnTo>
                      <a:pt x="104" y="190"/>
                    </a:lnTo>
                    <a:lnTo>
                      <a:pt x="104" y="190"/>
                    </a:lnTo>
                    <a:lnTo>
                      <a:pt x="128" y="192"/>
                    </a:lnTo>
                    <a:lnTo>
                      <a:pt x="128" y="192"/>
                    </a:lnTo>
                    <a:lnTo>
                      <a:pt x="154" y="190"/>
                    </a:lnTo>
                    <a:lnTo>
                      <a:pt x="178" y="184"/>
                    </a:lnTo>
                    <a:lnTo>
                      <a:pt x="200" y="176"/>
                    </a:lnTo>
                    <a:lnTo>
                      <a:pt x="218" y="164"/>
                    </a:lnTo>
                    <a:lnTo>
                      <a:pt x="234" y="150"/>
                    </a:lnTo>
                    <a:lnTo>
                      <a:pt x="246" y="134"/>
                    </a:lnTo>
                    <a:lnTo>
                      <a:pt x="250" y="124"/>
                    </a:lnTo>
                    <a:lnTo>
                      <a:pt x="254" y="116"/>
                    </a:lnTo>
                    <a:lnTo>
                      <a:pt x="256" y="106"/>
                    </a:lnTo>
                    <a:lnTo>
                      <a:pt x="256" y="96"/>
                    </a:lnTo>
                    <a:lnTo>
                      <a:pt x="256" y="96"/>
                    </a:lnTo>
                    <a:lnTo>
                      <a:pt x="256" y="86"/>
                    </a:lnTo>
                    <a:lnTo>
                      <a:pt x="254" y="76"/>
                    </a:lnTo>
                    <a:lnTo>
                      <a:pt x="250" y="68"/>
                    </a:lnTo>
                    <a:lnTo>
                      <a:pt x="246" y="58"/>
                    </a:lnTo>
                    <a:lnTo>
                      <a:pt x="234" y="42"/>
                    </a:lnTo>
                    <a:lnTo>
                      <a:pt x="218" y="28"/>
                    </a:lnTo>
                    <a:lnTo>
                      <a:pt x="200" y="16"/>
                    </a:lnTo>
                    <a:lnTo>
                      <a:pt x="178" y="8"/>
                    </a:lnTo>
                    <a:lnTo>
                      <a:pt x="154" y="2"/>
                    </a:lnTo>
                    <a:lnTo>
                      <a:pt x="128" y="0"/>
                    </a:lnTo>
                    <a:close/>
                    <a:moveTo>
                      <a:pt x="128" y="176"/>
                    </a:moveTo>
                    <a:lnTo>
                      <a:pt x="128" y="176"/>
                    </a:lnTo>
                    <a:lnTo>
                      <a:pt x="106" y="174"/>
                    </a:lnTo>
                    <a:lnTo>
                      <a:pt x="106" y="174"/>
                    </a:lnTo>
                    <a:lnTo>
                      <a:pt x="104" y="174"/>
                    </a:lnTo>
                    <a:lnTo>
                      <a:pt x="104" y="174"/>
                    </a:lnTo>
                    <a:lnTo>
                      <a:pt x="96" y="176"/>
                    </a:lnTo>
                    <a:lnTo>
                      <a:pt x="90" y="180"/>
                    </a:lnTo>
                    <a:lnTo>
                      <a:pt x="90" y="180"/>
                    </a:lnTo>
                    <a:lnTo>
                      <a:pt x="82" y="190"/>
                    </a:lnTo>
                    <a:lnTo>
                      <a:pt x="66" y="200"/>
                    </a:lnTo>
                    <a:lnTo>
                      <a:pt x="66" y="200"/>
                    </a:lnTo>
                    <a:lnTo>
                      <a:pt x="70" y="190"/>
                    </a:lnTo>
                    <a:lnTo>
                      <a:pt x="72" y="176"/>
                    </a:lnTo>
                    <a:lnTo>
                      <a:pt x="72" y="176"/>
                    </a:lnTo>
                    <a:lnTo>
                      <a:pt x="72" y="176"/>
                    </a:lnTo>
                    <a:lnTo>
                      <a:pt x="72" y="176"/>
                    </a:lnTo>
                    <a:lnTo>
                      <a:pt x="72" y="172"/>
                    </a:lnTo>
                    <a:lnTo>
                      <a:pt x="70" y="168"/>
                    </a:lnTo>
                    <a:lnTo>
                      <a:pt x="66" y="164"/>
                    </a:lnTo>
                    <a:lnTo>
                      <a:pt x="64" y="162"/>
                    </a:lnTo>
                    <a:lnTo>
                      <a:pt x="64" y="162"/>
                    </a:lnTo>
                    <a:lnTo>
                      <a:pt x="52" y="156"/>
                    </a:lnTo>
                    <a:lnTo>
                      <a:pt x="44" y="148"/>
                    </a:lnTo>
                    <a:lnTo>
                      <a:pt x="36" y="140"/>
                    </a:lnTo>
                    <a:lnTo>
                      <a:pt x="28" y="132"/>
                    </a:lnTo>
                    <a:lnTo>
                      <a:pt x="24" y="124"/>
                    </a:lnTo>
                    <a:lnTo>
                      <a:pt x="20" y="114"/>
                    </a:lnTo>
                    <a:lnTo>
                      <a:pt x="16" y="106"/>
                    </a:lnTo>
                    <a:lnTo>
                      <a:pt x="16" y="96"/>
                    </a:lnTo>
                    <a:lnTo>
                      <a:pt x="16" y="96"/>
                    </a:lnTo>
                    <a:lnTo>
                      <a:pt x="18" y="80"/>
                    </a:lnTo>
                    <a:lnTo>
                      <a:pt x="24" y="64"/>
                    </a:lnTo>
                    <a:lnTo>
                      <a:pt x="36" y="52"/>
                    </a:lnTo>
                    <a:lnTo>
                      <a:pt x="48" y="40"/>
                    </a:lnTo>
                    <a:lnTo>
                      <a:pt x="66" y="30"/>
                    </a:lnTo>
                    <a:lnTo>
                      <a:pt x="84" y="22"/>
                    </a:lnTo>
                    <a:lnTo>
                      <a:pt x="106" y="18"/>
                    </a:lnTo>
                    <a:lnTo>
                      <a:pt x="128" y="16"/>
                    </a:lnTo>
                    <a:lnTo>
                      <a:pt x="128" y="16"/>
                    </a:lnTo>
                    <a:lnTo>
                      <a:pt x="150" y="18"/>
                    </a:lnTo>
                    <a:lnTo>
                      <a:pt x="172" y="22"/>
                    </a:lnTo>
                    <a:lnTo>
                      <a:pt x="190" y="30"/>
                    </a:lnTo>
                    <a:lnTo>
                      <a:pt x="208" y="40"/>
                    </a:lnTo>
                    <a:lnTo>
                      <a:pt x="220" y="52"/>
                    </a:lnTo>
                    <a:lnTo>
                      <a:pt x="232" y="64"/>
                    </a:lnTo>
                    <a:lnTo>
                      <a:pt x="238" y="80"/>
                    </a:lnTo>
                    <a:lnTo>
                      <a:pt x="240" y="96"/>
                    </a:lnTo>
                    <a:lnTo>
                      <a:pt x="240" y="96"/>
                    </a:lnTo>
                    <a:lnTo>
                      <a:pt x="238" y="112"/>
                    </a:lnTo>
                    <a:lnTo>
                      <a:pt x="232" y="128"/>
                    </a:lnTo>
                    <a:lnTo>
                      <a:pt x="220" y="140"/>
                    </a:lnTo>
                    <a:lnTo>
                      <a:pt x="208" y="152"/>
                    </a:lnTo>
                    <a:lnTo>
                      <a:pt x="190" y="162"/>
                    </a:lnTo>
                    <a:lnTo>
                      <a:pt x="172" y="170"/>
                    </a:lnTo>
                    <a:lnTo>
                      <a:pt x="150" y="174"/>
                    </a:lnTo>
                    <a:lnTo>
                      <a:pt x="128" y="17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</p:grpSp>
        <p:grpSp>
          <p:nvGrpSpPr>
            <p:cNvPr id="36" name="Group 114"/>
            <p:cNvGrpSpPr/>
            <p:nvPr/>
          </p:nvGrpSpPr>
          <p:grpSpPr>
            <a:xfrm>
              <a:off x="3195774" y="1867387"/>
              <a:ext cx="507546" cy="317216"/>
              <a:chOff x="3149600" y="3663950"/>
              <a:chExt cx="406400" cy="254000"/>
            </a:xfrm>
            <a:solidFill>
              <a:schemeClr val="accent1"/>
            </a:solidFill>
          </p:grpSpPr>
          <p:sp>
            <p:nvSpPr>
              <p:cNvPr id="44" name="Freeform 32"/>
              <p:cNvSpPr>
                <a:spLocks noEditPoints="1"/>
              </p:cNvSpPr>
              <p:nvPr/>
            </p:nvSpPr>
            <p:spPr bwMode="auto">
              <a:xfrm>
                <a:off x="3149600" y="3663950"/>
                <a:ext cx="406400" cy="254000"/>
              </a:xfrm>
              <a:custGeom>
                <a:avLst/>
                <a:gdLst/>
                <a:ahLst/>
                <a:cxnLst>
                  <a:cxn ang="0">
                    <a:pos x="256" y="78"/>
                  </a:cxn>
                  <a:cxn ang="0">
                    <a:pos x="256" y="78"/>
                  </a:cxn>
                  <a:cxn ang="0">
                    <a:pos x="254" y="76"/>
                  </a:cxn>
                  <a:cxn ang="0">
                    <a:pos x="254" y="76"/>
                  </a:cxn>
                  <a:cxn ang="0">
                    <a:pos x="232" y="46"/>
                  </a:cxn>
                  <a:cxn ang="0">
                    <a:pos x="202" y="22"/>
                  </a:cxn>
                  <a:cxn ang="0">
                    <a:pos x="166" y="6"/>
                  </a:cxn>
                  <a:cxn ang="0">
                    <a:pos x="128" y="0"/>
                  </a:cxn>
                  <a:cxn ang="0">
                    <a:pos x="108" y="2"/>
                  </a:cxn>
                  <a:cxn ang="0">
                    <a:pos x="70" y="12"/>
                  </a:cxn>
                  <a:cxn ang="0">
                    <a:pos x="38" y="32"/>
                  </a:cxn>
                  <a:cxn ang="0">
                    <a:pos x="10" y="60"/>
                  </a:cxn>
                  <a:cxn ang="0">
                    <a:pos x="0" y="76"/>
                  </a:cxn>
                  <a:cxn ang="0">
                    <a:pos x="0" y="76"/>
                  </a:cxn>
                  <a:cxn ang="0">
                    <a:pos x="0" y="78"/>
                  </a:cxn>
                  <a:cxn ang="0">
                    <a:pos x="0" y="78"/>
                  </a:cxn>
                  <a:cxn ang="0">
                    <a:pos x="0" y="80"/>
                  </a:cxn>
                  <a:cxn ang="0">
                    <a:pos x="0" y="82"/>
                  </a:cxn>
                  <a:cxn ang="0">
                    <a:pos x="0" y="82"/>
                  </a:cxn>
                  <a:cxn ang="0">
                    <a:pos x="0" y="84"/>
                  </a:cxn>
                  <a:cxn ang="0">
                    <a:pos x="0" y="84"/>
                  </a:cxn>
                  <a:cxn ang="0">
                    <a:pos x="22" y="114"/>
                  </a:cxn>
                  <a:cxn ang="0">
                    <a:pos x="54" y="138"/>
                  </a:cxn>
                  <a:cxn ang="0">
                    <a:pos x="88" y="154"/>
                  </a:cxn>
                  <a:cxn ang="0">
                    <a:pos x="128" y="160"/>
                  </a:cxn>
                  <a:cxn ang="0">
                    <a:pos x="148" y="158"/>
                  </a:cxn>
                  <a:cxn ang="0">
                    <a:pos x="186" y="148"/>
                  </a:cxn>
                  <a:cxn ang="0">
                    <a:pos x="218" y="128"/>
                  </a:cxn>
                  <a:cxn ang="0">
                    <a:pos x="244" y="100"/>
                  </a:cxn>
                  <a:cxn ang="0">
                    <a:pos x="254" y="84"/>
                  </a:cxn>
                  <a:cxn ang="0">
                    <a:pos x="254" y="84"/>
                  </a:cxn>
                  <a:cxn ang="0">
                    <a:pos x="256" y="82"/>
                  </a:cxn>
                  <a:cxn ang="0">
                    <a:pos x="256" y="82"/>
                  </a:cxn>
                  <a:cxn ang="0">
                    <a:pos x="256" y="80"/>
                  </a:cxn>
                  <a:cxn ang="0">
                    <a:pos x="128" y="144"/>
                  </a:cxn>
                  <a:cxn ang="0">
                    <a:pos x="112" y="142"/>
                  </a:cxn>
                  <a:cxn ang="0">
                    <a:pos x="78" y="134"/>
                  </a:cxn>
                  <a:cxn ang="0">
                    <a:pos x="50" y="118"/>
                  </a:cxn>
                  <a:cxn ang="0">
                    <a:pos x="26" y="94"/>
                  </a:cxn>
                  <a:cxn ang="0">
                    <a:pos x="18" y="80"/>
                  </a:cxn>
                  <a:cxn ang="0">
                    <a:pos x="38" y="54"/>
                  </a:cxn>
                  <a:cxn ang="0">
                    <a:pos x="64" y="34"/>
                  </a:cxn>
                  <a:cxn ang="0">
                    <a:pos x="94" y="20"/>
                  </a:cxn>
                  <a:cxn ang="0">
                    <a:pos x="128" y="16"/>
                  </a:cxn>
                  <a:cxn ang="0">
                    <a:pos x="144" y="18"/>
                  </a:cxn>
                  <a:cxn ang="0">
                    <a:pos x="176" y="26"/>
                  </a:cxn>
                  <a:cxn ang="0">
                    <a:pos x="206" y="42"/>
                  </a:cxn>
                  <a:cxn ang="0">
                    <a:pos x="230" y="66"/>
                  </a:cxn>
                  <a:cxn ang="0">
                    <a:pos x="238" y="80"/>
                  </a:cxn>
                  <a:cxn ang="0">
                    <a:pos x="218" y="106"/>
                  </a:cxn>
                  <a:cxn ang="0">
                    <a:pos x="192" y="126"/>
                  </a:cxn>
                  <a:cxn ang="0">
                    <a:pos x="160" y="140"/>
                  </a:cxn>
                  <a:cxn ang="0">
                    <a:pos x="128" y="144"/>
                  </a:cxn>
                </a:cxnLst>
                <a:rect l="0" t="0" r="r" b="b"/>
                <a:pathLst>
                  <a:path w="256" h="160">
                    <a:moveTo>
                      <a:pt x="256" y="78"/>
                    </a:moveTo>
                    <a:lnTo>
                      <a:pt x="256" y="78"/>
                    </a:lnTo>
                    <a:lnTo>
                      <a:pt x="256" y="78"/>
                    </a:lnTo>
                    <a:lnTo>
                      <a:pt x="256" y="78"/>
                    </a:lnTo>
                    <a:lnTo>
                      <a:pt x="254" y="76"/>
                    </a:lnTo>
                    <a:lnTo>
                      <a:pt x="254" y="76"/>
                    </a:lnTo>
                    <a:lnTo>
                      <a:pt x="254" y="76"/>
                    </a:lnTo>
                    <a:lnTo>
                      <a:pt x="254" y="76"/>
                    </a:lnTo>
                    <a:lnTo>
                      <a:pt x="244" y="60"/>
                    </a:lnTo>
                    <a:lnTo>
                      <a:pt x="232" y="46"/>
                    </a:lnTo>
                    <a:lnTo>
                      <a:pt x="218" y="32"/>
                    </a:lnTo>
                    <a:lnTo>
                      <a:pt x="202" y="22"/>
                    </a:lnTo>
                    <a:lnTo>
                      <a:pt x="186" y="12"/>
                    </a:lnTo>
                    <a:lnTo>
                      <a:pt x="166" y="6"/>
                    </a:lnTo>
                    <a:lnTo>
                      <a:pt x="148" y="2"/>
                    </a:lnTo>
                    <a:lnTo>
                      <a:pt x="128" y="0"/>
                    </a:lnTo>
                    <a:lnTo>
                      <a:pt x="128" y="0"/>
                    </a:lnTo>
                    <a:lnTo>
                      <a:pt x="108" y="2"/>
                    </a:lnTo>
                    <a:lnTo>
                      <a:pt x="88" y="6"/>
                    </a:lnTo>
                    <a:lnTo>
                      <a:pt x="70" y="12"/>
                    </a:lnTo>
                    <a:lnTo>
                      <a:pt x="54" y="22"/>
                    </a:lnTo>
                    <a:lnTo>
                      <a:pt x="38" y="32"/>
                    </a:lnTo>
                    <a:lnTo>
                      <a:pt x="22" y="46"/>
                    </a:lnTo>
                    <a:lnTo>
                      <a:pt x="10" y="60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0" y="82"/>
                    </a:lnTo>
                    <a:lnTo>
                      <a:pt x="0" y="82"/>
                    </a:lnTo>
                    <a:lnTo>
                      <a:pt x="0" y="82"/>
                    </a:lnTo>
                    <a:lnTo>
                      <a:pt x="0" y="82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10" y="100"/>
                    </a:lnTo>
                    <a:lnTo>
                      <a:pt x="22" y="114"/>
                    </a:lnTo>
                    <a:lnTo>
                      <a:pt x="38" y="128"/>
                    </a:lnTo>
                    <a:lnTo>
                      <a:pt x="54" y="138"/>
                    </a:lnTo>
                    <a:lnTo>
                      <a:pt x="70" y="148"/>
                    </a:lnTo>
                    <a:lnTo>
                      <a:pt x="88" y="154"/>
                    </a:lnTo>
                    <a:lnTo>
                      <a:pt x="108" y="158"/>
                    </a:lnTo>
                    <a:lnTo>
                      <a:pt x="128" y="160"/>
                    </a:lnTo>
                    <a:lnTo>
                      <a:pt x="128" y="160"/>
                    </a:lnTo>
                    <a:lnTo>
                      <a:pt x="148" y="158"/>
                    </a:lnTo>
                    <a:lnTo>
                      <a:pt x="166" y="154"/>
                    </a:lnTo>
                    <a:lnTo>
                      <a:pt x="186" y="148"/>
                    </a:lnTo>
                    <a:lnTo>
                      <a:pt x="202" y="138"/>
                    </a:lnTo>
                    <a:lnTo>
                      <a:pt x="218" y="128"/>
                    </a:lnTo>
                    <a:lnTo>
                      <a:pt x="232" y="114"/>
                    </a:lnTo>
                    <a:lnTo>
                      <a:pt x="244" y="100"/>
                    </a:lnTo>
                    <a:lnTo>
                      <a:pt x="254" y="84"/>
                    </a:lnTo>
                    <a:lnTo>
                      <a:pt x="254" y="84"/>
                    </a:lnTo>
                    <a:lnTo>
                      <a:pt x="254" y="84"/>
                    </a:lnTo>
                    <a:lnTo>
                      <a:pt x="254" y="84"/>
                    </a:lnTo>
                    <a:lnTo>
                      <a:pt x="256" y="82"/>
                    </a:lnTo>
                    <a:lnTo>
                      <a:pt x="256" y="82"/>
                    </a:lnTo>
                    <a:lnTo>
                      <a:pt x="256" y="82"/>
                    </a:lnTo>
                    <a:lnTo>
                      <a:pt x="256" y="82"/>
                    </a:lnTo>
                    <a:lnTo>
                      <a:pt x="256" y="80"/>
                    </a:lnTo>
                    <a:lnTo>
                      <a:pt x="256" y="80"/>
                    </a:lnTo>
                    <a:lnTo>
                      <a:pt x="256" y="78"/>
                    </a:lnTo>
                    <a:close/>
                    <a:moveTo>
                      <a:pt x="128" y="144"/>
                    </a:moveTo>
                    <a:lnTo>
                      <a:pt x="128" y="144"/>
                    </a:lnTo>
                    <a:lnTo>
                      <a:pt x="112" y="142"/>
                    </a:lnTo>
                    <a:lnTo>
                      <a:pt x="94" y="140"/>
                    </a:lnTo>
                    <a:lnTo>
                      <a:pt x="78" y="134"/>
                    </a:lnTo>
                    <a:lnTo>
                      <a:pt x="64" y="126"/>
                    </a:lnTo>
                    <a:lnTo>
                      <a:pt x="50" y="118"/>
                    </a:lnTo>
                    <a:lnTo>
                      <a:pt x="38" y="106"/>
                    </a:lnTo>
                    <a:lnTo>
                      <a:pt x="26" y="94"/>
                    </a:lnTo>
                    <a:lnTo>
                      <a:pt x="18" y="80"/>
                    </a:lnTo>
                    <a:lnTo>
                      <a:pt x="18" y="80"/>
                    </a:lnTo>
                    <a:lnTo>
                      <a:pt x="26" y="66"/>
                    </a:lnTo>
                    <a:lnTo>
                      <a:pt x="38" y="54"/>
                    </a:lnTo>
                    <a:lnTo>
                      <a:pt x="50" y="42"/>
                    </a:lnTo>
                    <a:lnTo>
                      <a:pt x="64" y="34"/>
                    </a:lnTo>
                    <a:lnTo>
                      <a:pt x="78" y="26"/>
                    </a:lnTo>
                    <a:lnTo>
                      <a:pt x="94" y="20"/>
                    </a:lnTo>
                    <a:lnTo>
                      <a:pt x="112" y="18"/>
                    </a:lnTo>
                    <a:lnTo>
                      <a:pt x="128" y="16"/>
                    </a:lnTo>
                    <a:lnTo>
                      <a:pt x="128" y="16"/>
                    </a:lnTo>
                    <a:lnTo>
                      <a:pt x="144" y="18"/>
                    </a:lnTo>
                    <a:lnTo>
                      <a:pt x="160" y="20"/>
                    </a:lnTo>
                    <a:lnTo>
                      <a:pt x="176" y="26"/>
                    </a:lnTo>
                    <a:lnTo>
                      <a:pt x="192" y="34"/>
                    </a:lnTo>
                    <a:lnTo>
                      <a:pt x="206" y="42"/>
                    </a:lnTo>
                    <a:lnTo>
                      <a:pt x="218" y="54"/>
                    </a:lnTo>
                    <a:lnTo>
                      <a:pt x="230" y="66"/>
                    </a:lnTo>
                    <a:lnTo>
                      <a:pt x="238" y="80"/>
                    </a:lnTo>
                    <a:lnTo>
                      <a:pt x="238" y="80"/>
                    </a:lnTo>
                    <a:lnTo>
                      <a:pt x="230" y="94"/>
                    </a:lnTo>
                    <a:lnTo>
                      <a:pt x="218" y="106"/>
                    </a:lnTo>
                    <a:lnTo>
                      <a:pt x="206" y="118"/>
                    </a:lnTo>
                    <a:lnTo>
                      <a:pt x="192" y="126"/>
                    </a:lnTo>
                    <a:lnTo>
                      <a:pt x="176" y="134"/>
                    </a:lnTo>
                    <a:lnTo>
                      <a:pt x="160" y="140"/>
                    </a:lnTo>
                    <a:lnTo>
                      <a:pt x="144" y="142"/>
                    </a:lnTo>
                    <a:lnTo>
                      <a:pt x="128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45" name="Freeform 35"/>
              <p:cNvSpPr>
                <a:spLocks/>
              </p:cNvSpPr>
              <p:nvPr/>
            </p:nvSpPr>
            <p:spPr bwMode="auto">
              <a:xfrm>
                <a:off x="3302000" y="3740150"/>
                <a:ext cx="57150" cy="57150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32" y="0"/>
                  </a:cxn>
                  <a:cxn ang="0">
                    <a:pos x="32" y="0"/>
                  </a:cxn>
                  <a:cxn ang="0">
                    <a:pos x="32" y="0"/>
                  </a:cxn>
                  <a:cxn ang="0">
                    <a:pos x="26" y="0"/>
                  </a:cxn>
                  <a:cxn ang="0">
                    <a:pos x="20" y="2"/>
                  </a:cxn>
                  <a:cxn ang="0">
                    <a:pos x="10" y="10"/>
                  </a:cxn>
                  <a:cxn ang="0">
                    <a:pos x="2" y="20"/>
                  </a:cxn>
                  <a:cxn ang="0">
                    <a:pos x="0" y="26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2" y="34"/>
                  </a:cxn>
                  <a:cxn ang="0">
                    <a:pos x="4" y="36"/>
                  </a:cxn>
                  <a:cxn ang="0">
                    <a:pos x="4" y="36"/>
                  </a:cxn>
                  <a:cxn ang="0">
                    <a:pos x="6" y="34"/>
                  </a:cxn>
                  <a:cxn ang="0">
                    <a:pos x="8" y="32"/>
                  </a:cxn>
                  <a:cxn ang="0">
                    <a:pos x="8" y="32"/>
                  </a:cxn>
                  <a:cxn ang="0">
                    <a:pos x="10" y="22"/>
                  </a:cxn>
                  <a:cxn ang="0">
                    <a:pos x="14" y="14"/>
                  </a:cxn>
                  <a:cxn ang="0">
                    <a:pos x="22" y="10"/>
                  </a:cxn>
                  <a:cxn ang="0">
                    <a:pos x="32" y="8"/>
                  </a:cxn>
                  <a:cxn ang="0">
                    <a:pos x="32" y="8"/>
                  </a:cxn>
                  <a:cxn ang="0">
                    <a:pos x="32" y="8"/>
                  </a:cxn>
                  <a:cxn ang="0">
                    <a:pos x="34" y="6"/>
                  </a:cxn>
                  <a:cxn ang="0">
                    <a:pos x="36" y="4"/>
                  </a:cxn>
                  <a:cxn ang="0">
                    <a:pos x="36" y="4"/>
                  </a:cxn>
                  <a:cxn ang="0">
                    <a:pos x="34" y="2"/>
                  </a:cxn>
                  <a:cxn ang="0">
                    <a:pos x="32" y="0"/>
                  </a:cxn>
                </a:cxnLst>
                <a:rect l="0" t="0" r="r" b="b"/>
                <a:pathLst>
                  <a:path w="36" h="36">
                    <a:moveTo>
                      <a:pt x="32" y="0"/>
                    </a:move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26" y="0"/>
                    </a:lnTo>
                    <a:lnTo>
                      <a:pt x="20" y="2"/>
                    </a:lnTo>
                    <a:lnTo>
                      <a:pt x="10" y="10"/>
                    </a:lnTo>
                    <a:lnTo>
                      <a:pt x="2" y="20"/>
                    </a:lnTo>
                    <a:lnTo>
                      <a:pt x="0" y="26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" y="34"/>
                    </a:lnTo>
                    <a:lnTo>
                      <a:pt x="4" y="36"/>
                    </a:lnTo>
                    <a:lnTo>
                      <a:pt x="4" y="36"/>
                    </a:lnTo>
                    <a:lnTo>
                      <a:pt x="6" y="34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10" y="22"/>
                    </a:lnTo>
                    <a:lnTo>
                      <a:pt x="14" y="14"/>
                    </a:lnTo>
                    <a:lnTo>
                      <a:pt x="22" y="10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4" y="6"/>
                    </a:lnTo>
                    <a:lnTo>
                      <a:pt x="36" y="4"/>
                    </a:lnTo>
                    <a:lnTo>
                      <a:pt x="36" y="4"/>
                    </a:lnTo>
                    <a:lnTo>
                      <a:pt x="34" y="2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46" name="Freeform 37"/>
              <p:cNvSpPr>
                <a:spLocks noEditPoints="1"/>
              </p:cNvSpPr>
              <p:nvPr/>
            </p:nvSpPr>
            <p:spPr bwMode="auto">
              <a:xfrm>
                <a:off x="3263900" y="3702050"/>
                <a:ext cx="177800" cy="177800"/>
              </a:xfrm>
              <a:custGeom>
                <a:avLst/>
                <a:gdLst/>
                <a:ahLst/>
                <a:cxnLst>
                  <a:cxn ang="0">
                    <a:pos x="56" y="0"/>
                  </a:cxn>
                  <a:cxn ang="0">
                    <a:pos x="34" y="4"/>
                  </a:cxn>
                  <a:cxn ang="0">
                    <a:pos x="16" y="16"/>
                  </a:cxn>
                  <a:cxn ang="0">
                    <a:pos x="4" y="34"/>
                  </a:cxn>
                  <a:cxn ang="0">
                    <a:pos x="0" y="56"/>
                  </a:cxn>
                  <a:cxn ang="0">
                    <a:pos x="0" y="68"/>
                  </a:cxn>
                  <a:cxn ang="0">
                    <a:pos x="10" y="88"/>
                  </a:cxn>
                  <a:cxn ang="0">
                    <a:pos x="24" y="102"/>
                  </a:cxn>
                  <a:cxn ang="0">
                    <a:pos x="44" y="110"/>
                  </a:cxn>
                  <a:cxn ang="0">
                    <a:pos x="56" y="112"/>
                  </a:cxn>
                  <a:cxn ang="0">
                    <a:pos x="78" y="108"/>
                  </a:cxn>
                  <a:cxn ang="0">
                    <a:pos x="96" y="96"/>
                  </a:cxn>
                  <a:cxn ang="0">
                    <a:pos x="108" y="78"/>
                  </a:cxn>
                  <a:cxn ang="0">
                    <a:pos x="112" y="56"/>
                  </a:cxn>
                  <a:cxn ang="0">
                    <a:pos x="110" y="44"/>
                  </a:cxn>
                  <a:cxn ang="0">
                    <a:pos x="102" y="24"/>
                  </a:cxn>
                  <a:cxn ang="0">
                    <a:pos x="86" y="10"/>
                  </a:cxn>
                  <a:cxn ang="0">
                    <a:pos x="66" y="2"/>
                  </a:cxn>
                  <a:cxn ang="0">
                    <a:pos x="56" y="104"/>
                  </a:cxn>
                  <a:cxn ang="0">
                    <a:pos x="46" y="102"/>
                  </a:cxn>
                  <a:cxn ang="0">
                    <a:pos x="28" y="96"/>
                  </a:cxn>
                  <a:cxn ang="0">
                    <a:pos x="16" y="82"/>
                  </a:cxn>
                  <a:cxn ang="0">
                    <a:pos x="8" y="66"/>
                  </a:cxn>
                  <a:cxn ang="0">
                    <a:pos x="8" y="56"/>
                  </a:cxn>
                  <a:cxn ang="0">
                    <a:pos x="12" y="38"/>
                  </a:cxn>
                  <a:cxn ang="0">
                    <a:pos x="22" y="22"/>
                  </a:cxn>
                  <a:cxn ang="0">
                    <a:pos x="36" y="12"/>
                  </a:cxn>
                  <a:cxn ang="0">
                    <a:pos x="56" y="8"/>
                  </a:cxn>
                  <a:cxn ang="0">
                    <a:pos x="66" y="8"/>
                  </a:cxn>
                  <a:cxn ang="0">
                    <a:pos x="82" y="16"/>
                  </a:cxn>
                  <a:cxn ang="0">
                    <a:pos x="96" y="30"/>
                  </a:cxn>
                  <a:cxn ang="0">
                    <a:pos x="102" y="46"/>
                  </a:cxn>
                  <a:cxn ang="0">
                    <a:pos x="104" y="56"/>
                  </a:cxn>
                  <a:cxn ang="0">
                    <a:pos x="100" y="74"/>
                  </a:cxn>
                  <a:cxn ang="0">
                    <a:pos x="90" y="90"/>
                  </a:cxn>
                  <a:cxn ang="0">
                    <a:pos x="74" y="100"/>
                  </a:cxn>
                  <a:cxn ang="0">
                    <a:pos x="56" y="104"/>
                  </a:cxn>
                </a:cxnLst>
                <a:rect l="0" t="0" r="r" b="b"/>
                <a:pathLst>
                  <a:path w="112" h="112">
                    <a:moveTo>
                      <a:pt x="56" y="0"/>
                    </a:moveTo>
                    <a:lnTo>
                      <a:pt x="56" y="0"/>
                    </a:lnTo>
                    <a:lnTo>
                      <a:pt x="44" y="2"/>
                    </a:lnTo>
                    <a:lnTo>
                      <a:pt x="34" y="4"/>
                    </a:lnTo>
                    <a:lnTo>
                      <a:pt x="24" y="10"/>
                    </a:lnTo>
                    <a:lnTo>
                      <a:pt x="16" y="16"/>
                    </a:lnTo>
                    <a:lnTo>
                      <a:pt x="10" y="24"/>
                    </a:lnTo>
                    <a:lnTo>
                      <a:pt x="4" y="34"/>
                    </a:lnTo>
                    <a:lnTo>
                      <a:pt x="0" y="44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0" y="68"/>
                    </a:lnTo>
                    <a:lnTo>
                      <a:pt x="4" y="78"/>
                    </a:lnTo>
                    <a:lnTo>
                      <a:pt x="10" y="88"/>
                    </a:lnTo>
                    <a:lnTo>
                      <a:pt x="16" y="96"/>
                    </a:lnTo>
                    <a:lnTo>
                      <a:pt x="24" y="102"/>
                    </a:lnTo>
                    <a:lnTo>
                      <a:pt x="34" y="108"/>
                    </a:lnTo>
                    <a:lnTo>
                      <a:pt x="44" y="110"/>
                    </a:lnTo>
                    <a:lnTo>
                      <a:pt x="56" y="112"/>
                    </a:lnTo>
                    <a:lnTo>
                      <a:pt x="56" y="112"/>
                    </a:lnTo>
                    <a:lnTo>
                      <a:pt x="66" y="110"/>
                    </a:lnTo>
                    <a:lnTo>
                      <a:pt x="78" y="108"/>
                    </a:lnTo>
                    <a:lnTo>
                      <a:pt x="86" y="102"/>
                    </a:lnTo>
                    <a:lnTo>
                      <a:pt x="96" y="96"/>
                    </a:lnTo>
                    <a:lnTo>
                      <a:pt x="102" y="88"/>
                    </a:lnTo>
                    <a:lnTo>
                      <a:pt x="108" y="78"/>
                    </a:lnTo>
                    <a:lnTo>
                      <a:pt x="110" y="68"/>
                    </a:lnTo>
                    <a:lnTo>
                      <a:pt x="112" y="56"/>
                    </a:lnTo>
                    <a:lnTo>
                      <a:pt x="112" y="56"/>
                    </a:lnTo>
                    <a:lnTo>
                      <a:pt x="110" y="44"/>
                    </a:lnTo>
                    <a:lnTo>
                      <a:pt x="108" y="34"/>
                    </a:lnTo>
                    <a:lnTo>
                      <a:pt x="102" y="24"/>
                    </a:lnTo>
                    <a:lnTo>
                      <a:pt x="96" y="16"/>
                    </a:lnTo>
                    <a:lnTo>
                      <a:pt x="86" y="10"/>
                    </a:lnTo>
                    <a:lnTo>
                      <a:pt x="78" y="4"/>
                    </a:lnTo>
                    <a:lnTo>
                      <a:pt x="66" y="2"/>
                    </a:lnTo>
                    <a:lnTo>
                      <a:pt x="56" y="0"/>
                    </a:lnTo>
                    <a:close/>
                    <a:moveTo>
                      <a:pt x="56" y="104"/>
                    </a:moveTo>
                    <a:lnTo>
                      <a:pt x="56" y="104"/>
                    </a:lnTo>
                    <a:lnTo>
                      <a:pt x="46" y="102"/>
                    </a:lnTo>
                    <a:lnTo>
                      <a:pt x="36" y="100"/>
                    </a:lnTo>
                    <a:lnTo>
                      <a:pt x="28" y="96"/>
                    </a:lnTo>
                    <a:lnTo>
                      <a:pt x="22" y="90"/>
                    </a:lnTo>
                    <a:lnTo>
                      <a:pt x="16" y="82"/>
                    </a:lnTo>
                    <a:lnTo>
                      <a:pt x="12" y="74"/>
                    </a:lnTo>
                    <a:lnTo>
                      <a:pt x="8" y="66"/>
                    </a:lnTo>
                    <a:lnTo>
                      <a:pt x="8" y="56"/>
                    </a:lnTo>
                    <a:lnTo>
                      <a:pt x="8" y="56"/>
                    </a:lnTo>
                    <a:lnTo>
                      <a:pt x="8" y="46"/>
                    </a:lnTo>
                    <a:lnTo>
                      <a:pt x="12" y="38"/>
                    </a:lnTo>
                    <a:lnTo>
                      <a:pt x="16" y="30"/>
                    </a:lnTo>
                    <a:lnTo>
                      <a:pt x="22" y="22"/>
                    </a:lnTo>
                    <a:lnTo>
                      <a:pt x="28" y="16"/>
                    </a:lnTo>
                    <a:lnTo>
                      <a:pt x="36" y="12"/>
                    </a:lnTo>
                    <a:lnTo>
                      <a:pt x="46" y="8"/>
                    </a:lnTo>
                    <a:lnTo>
                      <a:pt x="56" y="8"/>
                    </a:lnTo>
                    <a:lnTo>
                      <a:pt x="56" y="8"/>
                    </a:lnTo>
                    <a:lnTo>
                      <a:pt x="66" y="8"/>
                    </a:lnTo>
                    <a:lnTo>
                      <a:pt x="74" y="12"/>
                    </a:lnTo>
                    <a:lnTo>
                      <a:pt x="82" y="16"/>
                    </a:lnTo>
                    <a:lnTo>
                      <a:pt x="90" y="22"/>
                    </a:lnTo>
                    <a:lnTo>
                      <a:pt x="96" y="30"/>
                    </a:lnTo>
                    <a:lnTo>
                      <a:pt x="100" y="38"/>
                    </a:lnTo>
                    <a:lnTo>
                      <a:pt x="102" y="46"/>
                    </a:lnTo>
                    <a:lnTo>
                      <a:pt x="104" y="56"/>
                    </a:lnTo>
                    <a:lnTo>
                      <a:pt x="104" y="56"/>
                    </a:lnTo>
                    <a:lnTo>
                      <a:pt x="102" y="66"/>
                    </a:lnTo>
                    <a:lnTo>
                      <a:pt x="100" y="74"/>
                    </a:lnTo>
                    <a:lnTo>
                      <a:pt x="96" y="82"/>
                    </a:lnTo>
                    <a:lnTo>
                      <a:pt x="90" y="90"/>
                    </a:lnTo>
                    <a:lnTo>
                      <a:pt x="82" y="96"/>
                    </a:lnTo>
                    <a:lnTo>
                      <a:pt x="74" y="100"/>
                    </a:lnTo>
                    <a:lnTo>
                      <a:pt x="66" y="102"/>
                    </a:lnTo>
                    <a:lnTo>
                      <a:pt x="56" y="10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</p:grpSp>
        <p:grpSp>
          <p:nvGrpSpPr>
            <p:cNvPr id="37" name="Group 121"/>
            <p:cNvGrpSpPr/>
            <p:nvPr/>
          </p:nvGrpSpPr>
          <p:grpSpPr>
            <a:xfrm>
              <a:off x="2491443" y="2705353"/>
              <a:ext cx="744378" cy="744379"/>
              <a:chOff x="5588000" y="1962150"/>
              <a:chExt cx="406400" cy="406400"/>
            </a:xfrm>
            <a:solidFill>
              <a:schemeClr val="accent1"/>
            </a:solidFill>
          </p:grpSpPr>
          <p:sp>
            <p:nvSpPr>
              <p:cNvPr id="41" name="Freeform 106"/>
              <p:cNvSpPr>
                <a:spLocks noEditPoints="1"/>
              </p:cNvSpPr>
              <p:nvPr/>
            </p:nvSpPr>
            <p:spPr bwMode="auto">
              <a:xfrm>
                <a:off x="5588000" y="1962150"/>
                <a:ext cx="406400" cy="406400"/>
              </a:xfrm>
              <a:custGeom>
                <a:avLst/>
                <a:gdLst/>
                <a:ahLst/>
                <a:cxnLst>
                  <a:cxn ang="0">
                    <a:pos x="214" y="86"/>
                  </a:cxn>
                  <a:cxn ang="0">
                    <a:pos x="230" y="54"/>
                  </a:cxn>
                  <a:cxn ang="0">
                    <a:pos x="210" y="30"/>
                  </a:cxn>
                  <a:cxn ang="0">
                    <a:pos x="194" y="26"/>
                  </a:cxn>
                  <a:cxn ang="0">
                    <a:pos x="160" y="38"/>
                  </a:cxn>
                  <a:cxn ang="0">
                    <a:pos x="150" y="4"/>
                  </a:cxn>
                  <a:cxn ang="0">
                    <a:pos x="118" y="0"/>
                  </a:cxn>
                  <a:cxn ang="0">
                    <a:pos x="102" y="12"/>
                  </a:cxn>
                  <a:cxn ang="0">
                    <a:pos x="66" y="28"/>
                  </a:cxn>
                  <a:cxn ang="0">
                    <a:pos x="56" y="26"/>
                  </a:cxn>
                  <a:cxn ang="0">
                    <a:pos x="30" y="46"/>
                  </a:cxn>
                  <a:cxn ang="0">
                    <a:pos x="28" y="66"/>
                  </a:cxn>
                  <a:cxn ang="0">
                    <a:pos x="12" y="102"/>
                  </a:cxn>
                  <a:cxn ang="0">
                    <a:pos x="0" y="112"/>
                  </a:cxn>
                  <a:cxn ang="0">
                    <a:pos x="0" y="144"/>
                  </a:cxn>
                  <a:cxn ang="0">
                    <a:pos x="38" y="160"/>
                  </a:cxn>
                  <a:cxn ang="0">
                    <a:pos x="28" y="190"/>
                  </a:cxn>
                  <a:cxn ang="0">
                    <a:pos x="30" y="210"/>
                  </a:cxn>
                  <a:cxn ang="0">
                    <a:pos x="56" y="230"/>
                  </a:cxn>
                  <a:cxn ang="0">
                    <a:pos x="86" y="214"/>
                  </a:cxn>
                  <a:cxn ang="0">
                    <a:pos x="102" y="244"/>
                  </a:cxn>
                  <a:cxn ang="0">
                    <a:pos x="118" y="256"/>
                  </a:cxn>
                  <a:cxn ang="0">
                    <a:pos x="150" y="252"/>
                  </a:cxn>
                  <a:cxn ang="0">
                    <a:pos x="160" y="218"/>
                  </a:cxn>
                  <a:cxn ang="0">
                    <a:pos x="194" y="230"/>
                  </a:cxn>
                  <a:cxn ang="0">
                    <a:pos x="210" y="226"/>
                  </a:cxn>
                  <a:cxn ang="0">
                    <a:pos x="230" y="202"/>
                  </a:cxn>
                  <a:cxn ang="0">
                    <a:pos x="214" y="170"/>
                  </a:cxn>
                  <a:cxn ang="0">
                    <a:pos x="248" y="152"/>
                  </a:cxn>
                  <a:cxn ang="0">
                    <a:pos x="256" y="118"/>
                  </a:cxn>
                  <a:cxn ang="0">
                    <a:pos x="248" y="104"/>
                  </a:cxn>
                  <a:cxn ang="0">
                    <a:pos x="208" y="148"/>
                  </a:cxn>
                  <a:cxn ang="0">
                    <a:pos x="200" y="162"/>
                  </a:cxn>
                  <a:cxn ang="0">
                    <a:pos x="200" y="214"/>
                  </a:cxn>
                  <a:cxn ang="0">
                    <a:pos x="170" y="198"/>
                  </a:cxn>
                  <a:cxn ang="0">
                    <a:pos x="154" y="204"/>
                  </a:cxn>
                  <a:cxn ang="0">
                    <a:pos x="138" y="240"/>
                  </a:cxn>
                  <a:cxn ang="0">
                    <a:pos x="108" y="208"/>
                  </a:cxn>
                  <a:cxn ang="0">
                    <a:pos x="94" y="200"/>
                  </a:cxn>
                  <a:cxn ang="0">
                    <a:pos x="78" y="202"/>
                  </a:cxn>
                  <a:cxn ang="0">
                    <a:pos x="54" y="178"/>
                  </a:cxn>
                  <a:cxn ang="0">
                    <a:pos x="52" y="154"/>
                  </a:cxn>
                  <a:cxn ang="0">
                    <a:pos x="16" y="138"/>
                  </a:cxn>
                  <a:cxn ang="0">
                    <a:pos x="48" y="108"/>
                  </a:cxn>
                  <a:cxn ang="0">
                    <a:pos x="56" y="94"/>
                  </a:cxn>
                  <a:cxn ang="0">
                    <a:pos x="56" y="42"/>
                  </a:cxn>
                  <a:cxn ang="0">
                    <a:pos x="86" y="58"/>
                  </a:cxn>
                  <a:cxn ang="0">
                    <a:pos x="102" y="52"/>
                  </a:cxn>
                  <a:cxn ang="0">
                    <a:pos x="118" y="16"/>
                  </a:cxn>
                  <a:cxn ang="0">
                    <a:pos x="148" y="48"/>
                  </a:cxn>
                  <a:cxn ang="0">
                    <a:pos x="162" y="56"/>
                  </a:cxn>
                  <a:cxn ang="0">
                    <a:pos x="178" y="54"/>
                  </a:cxn>
                  <a:cxn ang="0">
                    <a:pos x="202" y="78"/>
                  </a:cxn>
                  <a:cxn ang="0">
                    <a:pos x="204" y="102"/>
                  </a:cxn>
                  <a:cxn ang="0">
                    <a:pos x="240" y="118"/>
                  </a:cxn>
                </a:cxnLst>
                <a:rect l="0" t="0" r="r" b="b"/>
                <a:pathLst>
                  <a:path w="256" h="256">
                    <a:moveTo>
                      <a:pt x="244" y="102"/>
                    </a:moveTo>
                    <a:lnTo>
                      <a:pt x="218" y="96"/>
                    </a:lnTo>
                    <a:lnTo>
                      <a:pt x="218" y="96"/>
                    </a:lnTo>
                    <a:lnTo>
                      <a:pt x="214" y="86"/>
                    </a:lnTo>
                    <a:lnTo>
                      <a:pt x="228" y="66"/>
                    </a:lnTo>
                    <a:lnTo>
                      <a:pt x="228" y="66"/>
                    </a:lnTo>
                    <a:lnTo>
                      <a:pt x="230" y="60"/>
                    </a:lnTo>
                    <a:lnTo>
                      <a:pt x="230" y="54"/>
                    </a:lnTo>
                    <a:lnTo>
                      <a:pt x="230" y="50"/>
                    </a:lnTo>
                    <a:lnTo>
                      <a:pt x="226" y="46"/>
                    </a:lnTo>
                    <a:lnTo>
                      <a:pt x="210" y="30"/>
                    </a:lnTo>
                    <a:lnTo>
                      <a:pt x="210" y="30"/>
                    </a:lnTo>
                    <a:lnTo>
                      <a:pt x="206" y="26"/>
                    </a:lnTo>
                    <a:lnTo>
                      <a:pt x="200" y="26"/>
                    </a:lnTo>
                    <a:lnTo>
                      <a:pt x="200" y="26"/>
                    </a:lnTo>
                    <a:lnTo>
                      <a:pt x="194" y="26"/>
                    </a:lnTo>
                    <a:lnTo>
                      <a:pt x="190" y="28"/>
                    </a:lnTo>
                    <a:lnTo>
                      <a:pt x="170" y="42"/>
                    </a:lnTo>
                    <a:lnTo>
                      <a:pt x="170" y="42"/>
                    </a:lnTo>
                    <a:lnTo>
                      <a:pt x="160" y="38"/>
                    </a:lnTo>
                    <a:lnTo>
                      <a:pt x="154" y="12"/>
                    </a:lnTo>
                    <a:lnTo>
                      <a:pt x="154" y="12"/>
                    </a:lnTo>
                    <a:lnTo>
                      <a:pt x="152" y="8"/>
                    </a:lnTo>
                    <a:lnTo>
                      <a:pt x="150" y="4"/>
                    </a:lnTo>
                    <a:lnTo>
                      <a:pt x="144" y="0"/>
                    </a:lnTo>
                    <a:lnTo>
                      <a:pt x="138" y="0"/>
                    </a:lnTo>
                    <a:lnTo>
                      <a:pt x="118" y="0"/>
                    </a:lnTo>
                    <a:lnTo>
                      <a:pt x="118" y="0"/>
                    </a:lnTo>
                    <a:lnTo>
                      <a:pt x="112" y="0"/>
                    </a:lnTo>
                    <a:lnTo>
                      <a:pt x="106" y="4"/>
                    </a:lnTo>
                    <a:lnTo>
                      <a:pt x="104" y="8"/>
                    </a:lnTo>
                    <a:lnTo>
                      <a:pt x="102" y="12"/>
                    </a:lnTo>
                    <a:lnTo>
                      <a:pt x="96" y="38"/>
                    </a:lnTo>
                    <a:lnTo>
                      <a:pt x="96" y="38"/>
                    </a:lnTo>
                    <a:lnTo>
                      <a:pt x="86" y="42"/>
                    </a:lnTo>
                    <a:lnTo>
                      <a:pt x="66" y="28"/>
                    </a:lnTo>
                    <a:lnTo>
                      <a:pt x="66" y="28"/>
                    </a:lnTo>
                    <a:lnTo>
                      <a:pt x="62" y="26"/>
                    </a:lnTo>
                    <a:lnTo>
                      <a:pt x="56" y="26"/>
                    </a:lnTo>
                    <a:lnTo>
                      <a:pt x="56" y="26"/>
                    </a:lnTo>
                    <a:lnTo>
                      <a:pt x="50" y="26"/>
                    </a:lnTo>
                    <a:lnTo>
                      <a:pt x="46" y="30"/>
                    </a:lnTo>
                    <a:lnTo>
                      <a:pt x="30" y="46"/>
                    </a:lnTo>
                    <a:lnTo>
                      <a:pt x="30" y="46"/>
                    </a:lnTo>
                    <a:lnTo>
                      <a:pt x="26" y="50"/>
                    </a:lnTo>
                    <a:lnTo>
                      <a:pt x="26" y="54"/>
                    </a:lnTo>
                    <a:lnTo>
                      <a:pt x="26" y="60"/>
                    </a:lnTo>
                    <a:lnTo>
                      <a:pt x="28" y="66"/>
                    </a:lnTo>
                    <a:lnTo>
                      <a:pt x="42" y="86"/>
                    </a:lnTo>
                    <a:lnTo>
                      <a:pt x="42" y="86"/>
                    </a:lnTo>
                    <a:lnTo>
                      <a:pt x="38" y="96"/>
                    </a:lnTo>
                    <a:lnTo>
                      <a:pt x="12" y="102"/>
                    </a:lnTo>
                    <a:lnTo>
                      <a:pt x="12" y="102"/>
                    </a:lnTo>
                    <a:lnTo>
                      <a:pt x="8" y="104"/>
                    </a:lnTo>
                    <a:lnTo>
                      <a:pt x="4" y="106"/>
                    </a:lnTo>
                    <a:lnTo>
                      <a:pt x="0" y="112"/>
                    </a:lnTo>
                    <a:lnTo>
                      <a:pt x="0" y="118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0" y="144"/>
                    </a:lnTo>
                    <a:lnTo>
                      <a:pt x="4" y="150"/>
                    </a:lnTo>
                    <a:lnTo>
                      <a:pt x="8" y="152"/>
                    </a:lnTo>
                    <a:lnTo>
                      <a:pt x="12" y="154"/>
                    </a:lnTo>
                    <a:lnTo>
                      <a:pt x="38" y="160"/>
                    </a:lnTo>
                    <a:lnTo>
                      <a:pt x="38" y="160"/>
                    </a:lnTo>
                    <a:lnTo>
                      <a:pt x="42" y="170"/>
                    </a:lnTo>
                    <a:lnTo>
                      <a:pt x="28" y="190"/>
                    </a:lnTo>
                    <a:lnTo>
                      <a:pt x="28" y="190"/>
                    </a:lnTo>
                    <a:lnTo>
                      <a:pt x="26" y="196"/>
                    </a:lnTo>
                    <a:lnTo>
                      <a:pt x="26" y="202"/>
                    </a:lnTo>
                    <a:lnTo>
                      <a:pt x="26" y="206"/>
                    </a:lnTo>
                    <a:lnTo>
                      <a:pt x="30" y="210"/>
                    </a:lnTo>
                    <a:lnTo>
                      <a:pt x="46" y="226"/>
                    </a:lnTo>
                    <a:lnTo>
                      <a:pt x="46" y="226"/>
                    </a:lnTo>
                    <a:lnTo>
                      <a:pt x="50" y="230"/>
                    </a:lnTo>
                    <a:lnTo>
                      <a:pt x="56" y="230"/>
                    </a:lnTo>
                    <a:lnTo>
                      <a:pt x="56" y="230"/>
                    </a:lnTo>
                    <a:lnTo>
                      <a:pt x="62" y="230"/>
                    </a:lnTo>
                    <a:lnTo>
                      <a:pt x="66" y="228"/>
                    </a:lnTo>
                    <a:lnTo>
                      <a:pt x="86" y="214"/>
                    </a:lnTo>
                    <a:lnTo>
                      <a:pt x="86" y="214"/>
                    </a:lnTo>
                    <a:lnTo>
                      <a:pt x="96" y="218"/>
                    </a:lnTo>
                    <a:lnTo>
                      <a:pt x="102" y="244"/>
                    </a:lnTo>
                    <a:lnTo>
                      <a:pt x="102" y="244"/>
                    </a:lnTo>
                    <a:lnTo>
                      <a:pt x="104" y="248"/>
                    </a:lnTo>
                    <a:lnTo>
                      <a:pt x="106" y="252"/>
                    </a:lnTo>
                    <a:lnTo>
                      <a:pt x="112" y="256"/>
                    </a:lnTo>
                    <a:lnTo>
                      <a:pt x="118" y="256"/>
                    </a:lnTo>
                    <a:lnTo>
                      <a:pt x="138" y="256"/>
                    </a:lnTo>
                    <a:lnTo>
                      <a:pt x="138" y="256"/>
                    </a:lnTo>
                    <a:lnTo>
                      <a:pt x="144" y="256"/>
                    </a:lnTo>
                    <a:lnTo>
                      <a:pt x="150" y="252"/>
                    </a:lnTo>
                    <a:lnTo>
                      <a:pt x="152" y="248"/>
                    </a:lnTo>
                    <a:lnTo>
                      <a:pt x="154" y="244"/>
                    </a:lnTo>
                    <a:lnTo>
                      <a:pt x="160" y="218"/>
                    </a:lnTo>
                    <a:lnTo>
                      <a:pt x="160" y="218"/>
                    </a:lnTo>
                    <a:lnTo>
                      <a:pt x="170" y="214"/>
                    </a:lnTo>
                    <a:lnTo>
                      <a:pt x="190" y="228"/>
                    </a:lnTo>
                    <a:lnTo>
                      <a:pt x="190" y="228"/>
                    </a:lnTo>
                    <a:lnTo>
                      <a:pt x="194" y="230"/>
                    </a:lnTo>
                    <a:lnTo>
                      <a:pt x="200" y="230"/>
                    </a:lnTo>
                    <a:lnTo>
                      <a:pt x="200" y="230"/>
                    </a:lnTo>
                    <a:lnTo>
                      <a:pt x="206" y="230"/>
                    </a:lnTo>
                    <a:lnTo>
                      <a:pt x="210" y="226"/>
                    </a:lnTo>
                    <a:lnTo>
                      <a:pt x="226" y="210"/>
                    </a:lnTo>
                    <a:lnTo>
                      <a:pt x="226" y="210"/>
                    </a:lnTo>
                    <a:lnTo>
                      <a:pt x="230" y="206"/>
                    </a:lnTo>
                    <a:lnTo>
                      <a:pt x="230" y="202"/>
                    </a:lnTo>
                    <a:lnTo>
                      <a:pt x="230" y="196"/>
                    </a:lnTo>
                    <a:lnTo>
                      <a:pt x="228" y="190"/>
                    </a:lnTo>
                    <a:lnTo>
                      <a:pt x="214" y="170"/>
                    </a:lnTo>
                    <a:lnTo>
                      <a:pt x="214" y="170"/>
                    </a:lnTo>
                    <a:lnTo>
                      <a:pt x="218" y="160"/>
                    </a:lnTo>
                    <a:lnTo>
                      <a:pt x="244" y="154"/>
                    </a:lnTo>
                    <a:lnTo>
                      <a:pt x="244" y="154"/>
                    </a:lnTo>
                    <a:lnTo>
                      <a:pt x="248" y="152"/>
                    </a:lnTo>
                    <a:lnTo>
                      <a:pt x="252" y="150"/>
                    </a:lnTo>
                    <a:lnTo>
                      <a:pt x="256" y="144"/>
                    </a:lnTo>
                    <a:lnTo>
                      <a:pt x="256" y="138"/>
                    </a:lnTo>
                    <a:lnTo>
                      <a:pt x="256" y="118"/>
                    </a:lnTo>
                    <a:lnTo>
                      <a:pt x="256" y="118"/>
                    </a:lnTo>
                    <a:lnTo>
                      <a:pt x="256" y="112"/>
                    </a:lnTo>
                    <a:lnTo>
                      <a:pt x="252" y="106"/>
                    </a:lnTo>
                    <a:lnTo>
                      <a:pt x="248" y="104"/>
                    </a:lnTo>
                    <a:lnTo>
                      <a:pt x="244" y="102"/>
                    </a:lnTo>
                    <a:close/>
                    <a:moveTo>
                      <a:pt x="216" y="144"/>
                    </a:moveTo>
                    <a:lnTo>
                      <a:pt x="216" y="144"/>
                    </a:lnTo>
                    <a:lnTo>
                      <a:pt x="208" y="148"/>
                    </a:lnTo>
                    <a:lnTo>
                      <a:pt x="204" y="154"/>
                    </a:lnTo>
                    <a:lnTo>
                      <a:pt x="204" y="154"/>
                    </a:lnTo>
                    <a:lnTo>
                      <a:pt x="200" y="162"/>
                    </a:lnTo>
                    <a:lnTo>
                      <a:pt x="200" y="162"/>
                    </a:lnTo>
                    <a:lnTo>
                      <a:pt x="198" y="170"/>
                    </a:lnTo>
                    <a:lnTo>
                      <a:pt x="202" y="178"/>
                    </a:lnTo>
                    <a:lnTo>
                      <a:pt x="214" y="200"/>
                    </a:lnTo>
                    <a:lnTo>
                      <a:pt x="200" y="214"/>
                    </a:lnTo>
                    <a:lnTo>
                      <a:pt x="178" y="202"/>
                    </a:lnTo>
                    <a:lnTo>
                      <a:pt x="178" y="202"/>
                    </a:lnTo>
                    <a:lnTo>
                      <a:pt x="174" y="198"/>
                    </a:lnTo>
                    <a:lnTo>
                      <a:pt x="170" y="198"/>
                    </a:lnTo>
                    <a:lnTo>
                      <a:pt x="170" y="198"/>
                    </a:lnTo>
                    <a:lnTo>
                      <a:pt x="162" y="200"/>
                    </a:lnTo>
                    <a:lnTo>
                      <a:pt x="162" y="200"/>
                    </a:lnTo>
                    <a:lnTo>
                      <a:pt x="154" y="204"/>
                    </a:lnTo>
                    <a:lnTo>
                      <a:pt x="154" y="204"/>
                    </a:lnTo>
                    <a:lnTo>
                      <a:pt x="148" y="208"/>
                    </a:lnTo>
                    <a:lnTo>
                      <a:pt x="144" y="216"/>
                    </a:lnTo>
                    <a:lnTo>
                      <a:pt x="138" y="240"/>
                    </a:lnTo>
                    <a:lnTo>
                      <a:pt x="118" y="240"/>
                    </a:lnTo>
                    <a:lnTo>
                      <a:pt x="112" y="216"/>
                    </a:lnTo>
                    <a:lnTo>
                      <a:pt x="112" y="216"/>
                    </a:lnTo>
                    <a:lnTo>
                      <a:pt x="108" y="208"/>
                    </a:lnTo>
                    <a:lnTo>
                      <a:pt x="102" y="204"/>
                    </a:lnTo>
                    <a:lnTo>
                      <a:pt x="102" y="204"/>
                    </a:lnTo>
                    <a:lnTo>
                      <a:pt x="94" y="200"/>
                    </a:lnTo>
                    <a:lnTo>
                      <a:pt x="94" y="200"/>
                    </a:lnTo>
                    <a:lnTo>
                      <a:pt x="86" y="198"/>
                    </a:lnTo>
                    <a:lnTo>
                      <a:pt x="86" y="198"/>
                    </a:lnTo>
                    <a:lnTo>
                      <a:pt x="82" y="198"/>
                    </a:lnTo>
                    <a:lnTo>
                      <a:pt x="78" y="202"/>
                    </a:lnTo>
                    <a:lnTo>
                      <a:pt x="56" y="214"/>
                    </a:lnTo>
                    <a:lnTo>
                      <a:pt x="42" y="200"/>
                    </a:lnTo>
                    <a:lnTo>
                      <a:pt x="54" y="178"/>
                    </a:lnTo>
                    <a:lnTo>
                      <a:pt x="54" y="178"/>
                    </a:lnTo>
                    <a:lnTo>
                      <a:pt x="58" y="170"/>
                    </a:lnTo>
                    <a:lnTo>
                      <a:pt x="56" y="162"/>
                    </a:lnTo>
                    <a:lnTo>
                      <a:pt x="56" y="162"/>
                    </a:lnTo>
                    <a:lnTo>
                      <a:pt x="52" y="154"/>
                    </a:lnTo>
                    <a:lnTo>
                      <a:pt x="52" y="154"/>
                    </a:lnTo>
                    <a:lnTo>
                      <a:pt x="48" y="148"/>
                    </a:lnTo>
                    <a:lnTo>
                      <a:pt x="40" y="144"/>
                    </a:lnTo>
                    <a:lnTo>
                      <a:pt x="16" y="138"/>
                    </a:lnTo>
                    <a:lnTo>
                      <a:pt x="16" y="118"/>
                    </a:lnTo>
                    <a:lnTo>
                      <a:pt x="40" y="112"/>
                    </a:lnTo>
                    <a:lnTo>
                      <a:pt x="40" y="112"/>
                    </a:lnTo>
                    <a:lnTo>
                      <a:pt x="48" y="108"/>
                    </a:lnTo>
                    <a:lnTo>
                      <a:pt x="52" y="102"/>
                    </a:lnTo>
                    <a:lnTo>
                      <a:pt x="52" y="102"/>
                    </a:lnTo>
                    <a:lnTo>
                      <a:pt x="56" y="94"/>
                    </a:lnTo>
                    <a:lnTo>
                      <a:pt x="56" y="94"/>
                    </a:lnTo>
                    <a:lnTo>
                      <a:pt x="58" y="86"/>
                    </a:lnTo>
                    <a:lnTo>
                      <a:pt x="54" y="78"/>
                    </a:lnTo>
                    <a:lnTo>
                      <a:pt x="42" y="56"/>
                    </a:lnTo>
                    <a:lnTo>
                      <a:pt x="56" y="42"/>
                    </a:lnTo>
                    <a:lnTo>
                      <a:pt x="78" y="54"/>
                    </a:lnTo>
                    <a:lnTo>
                      <a:pt x="78" y="54"/>
                    </a:lnTo>
                    <a:lnTo>
                      <a:pt x="82" y="58"/>
                    </a:lnTo>
                    <a:lnTo>
                      <a:pt x="86" y="58"/>
                    </a:lnTo>
                    <a:lnTo>
                      <a:pt x="86" y="58"/>
                    </a:lnTo>
                    <a:lnTo>
                      <a:pt x="94" y="56"/>
                    </a:lnTo>
                    <a:lnTo>
                      <a:pt x="94" y="56"/>
                    </a:lnTo>
                    <a:lnTo>
                      <a:pt x="102" y="52"/>
                    </a:lnTo>
                    <a:lnTo>
                      <a:pt x="102" y="52"/>
                    </a:lnTo>
                    <a:lnTo>
                      <a:pt x="108" y="48"/>
                    </a:lnTo>
                    <a:lnTo>
                      <a:pt x="112" y="40"/>
                    </a:lnTo>
                    <a:lnTo>
                      <a:pt x="118" y="16"/>
                    </a:lnTo>
                    <a:lnTo>
                      <a:pt x="138" y="16"/>
                    </a:lnTo>
                    <a:lnTo>
                      <a:pt x="144" y="40"/>
                    </a:lnTo>
                    <a:lnTo>
                      <a:pt x="144" y="40"/>
                    </a:lnTo>
                    <a:lnTo>
                      <a:pt x="148" y="48"/>
                    </a:lnTo>
                    <a:lnTo>
                      <a:pt x="154" y="52"/>
                    </a:lnTo>
                    <a:lnTo>
                      <a:pt x="154" y="52"/>
                    </a:lnTo>
                    <a:lnTo>
                      <a:pt x="162" y="56"/>
                    </a:lnTo>
                    <a:lnTo>
                      <a:pt x="162" y="56"/>
                    </a:lnTo>
                    <a:lnTo>
                      <a:pt x="170" y="58"/>
                    </a:lnTo>
                    <a:lnTo>
                      <a:pt x="170" y="58"/>
                    </a:lnTo>
                    <a:lnTo>
                      <a:pt x="174" y="58"/>
                    </a:lnTo>
                    <a:lnTo>
                      <a:pt x="178" y="54"/>
                    </a:lnTo>
                    <a:lnTo>
                      <a:pt x="200" y="42"/>
                    </a:lnTo>
                    <a:lnTo>
                      <a:pt x="214" y="56"/>
                    </a:lnTo>
                    <a:lnTo>
                      <a:pt x="202" y="78"/>
                    </a:lnTo>
                    <a:lnTo>
                      <a:pt x="202" y="78"/>
                    </a:lnTo>
                    <a:lnTo>
                      <a:pt x="198" y="86"/>
                    </a:lnTo>
                    <a:lnTo>
                      <a:pt x="200" y="94"/>
                    </a:lnTo>
                    <a:lnTo>
                      <a:pt x="200" y="94"/>
                    </a:lnTo>
                    <a:lnTo>
                      <a:pt x="204" y="102"/>
                    </a:lnTo>
                    <a:lnTo>
                      <a:pt x="204" y="102"/>
                    </a:lnTo>
                    <a:lnTo>
                      <a:pt x="208" y="108"/>
                    </a:lnTo>
                    <a:lnTo>
                      <a:pt x="216" y="112"/>
                    </a:lnTo>
                    <a:lnTo>
                      <a:pt x="240" y="118"/>
                    </a:lnTo>
                    <a:lnTo>
                      <a:pt x="240" y="138"/>
                    </a:lnTo>
                    <a:lnTo>
                      <a:pt x="216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42" name="Freeform 109"/>
              <p:cNvSpPr>
                <a:spLocks noEditPoints="1"/>
              </p:cNvSpPr>
              <p:nvPr/>
            </p:nvSpPr>
            <p:spPr bwMode="auto">
              <a:xfrm>
                <a:off x="5702300" y="2076450"/>
                <a:ext cx="177800" cy="177800"/>
              </a:xfrm>
              <a:custGeom>
                <a:avLst/>
                <a:gdLst/>
                <a:ahLst/>
                <a:cxnLst>
                  <a:cxn ang="0">
                    <a:pos x="56" y="0"/>
                  </a:cxn>
                  <a:cxn ang="0">
                    <a:pos x="34" y="4"/>
                  </a:cxn>
                  <a:cxn ang="0">
                    <a:pos x="16" y="16"/>
                  </a:cxn>
                  <a:cxn ang="0">
                    <a:pos x="4" y="34"/>
                  </a:cxn>
                  <a:cxn ang="0">
                    <a:pos x="0" y="56"/>
                  </a:cxn>
                  <a:cxn ang="0">
                    <a:pos x="2" y="68"/>
                  </a:cxn>
                  <a:cxn ang="0">
                    <a:pos x="10" y="88"/>
                  </a:cxn>
                  <a:cxn ang="0">
                    <a:pos x="24" y="102"/>
                  </a:cxn>
                  <a:cxn ang="0">
                    <a:pos x="44" y="110"/>
                  </a:cxn>
                  <a:cxn ang="0">
                    <a:pos x="56" y="112"/>
                  </a:cxn>
                  <a:cxn ang="0">
                    <a:pos x="78" y="108"/>
                  </a:cxn>
                  <a:cxn ang="0">
                    <a:pos x="96" y="96"/>
                  </a:cxn>
                  <a:cxn ang="0">
                    <a:pos x="108" y="78"/>
                  </a:cxn>
                  <a:cxn ang="0">
                    <a:pos x="112" y="56"/>
                  </a:cxn>
                  <a:cxn ang="0">
                    <a:pos x="110" y="44"/>
                  </a:cxn>
                  <a:cxn ang="0">
                    <a:pos x="102" y="24"/>
                  </a:cxn>
                  <a:cxn ang="0">
                    <a:pos x="88" y="10"/>
                  </a:cxn>
                  <a:cxn ang="0">
                    <a:pos x="68" y="2"/>
                  </a:cxn>
                  <a:cxn ang="0">
                    <a:pos x="56" y="104"/>
                  </a:cxn>
                  <a:cxn ang="0">
                    <a:pos x="46" y="104"/>
                  </a:cxn>
                  <a:cxn ang="0">
                    <a:pos x="28" y="96"/>
                  </a:cxn>
                  <a:cxn ang="0">
                    <a:pos x="16" y="84"/>
                  </a:cxn>
                  <a:cxn ang="0">
                    <a:pos x="8" y="66"/>
                  </a:cxn>
                  <a:cxn ang="0">
                    <a:pos x="8" y="56"/>
                  </a:cxn>
                  <a:cxn ang="0">
                    <a:pos x="10" y="36"/>
                  </a:cxn>
                  <a:cxn ang="0">
                    <a:pos x="22" y="22"/>
                  </a:cxn>
                  <a:cxn ang="0">
                    <a:pos x="36" y="10"/>
                  </a:cxn>
                  <a:cxn ang="0">
                    <a:pos x="56" y="6"/>
                  </a:cxn>
                  <a:cxn ang="0">
                    <a:pos x="66" y="8"/>
                  </a:cxn>
                  <a:cxn ang="0">
                    <a:pos x="84" y="16"/>
                  </a:cxn>
                  <a:cxn ang="0">
                    <a:pos x="96" y="28"/>
                  </a:cxn>
                  <a:cxn ang="0">
                    <a:pos x="104" y="46"/>
                  </a:cxn>
                  <a:cxn ang="0">
                    <a:pos x="106" y="56"/>
                  </a:cxn>
                  <a:cxn ang="0">
                    <a:pos x="102" y="76"/>
                  </a:cxn>
                  <a:cxn ang="0">
                    <a:pos x="90" y="90"/>
                  </a:cxn>
                  <a:cxn ang="0">
                    <a:pos x="76" y="102"/>
                  </a:cxn>
                  <a:cxn ang="0">
                    <a:pos x="56" y="104"/>
                  </a:cxn>
                </a:cxnLst>
                <a:rect l="0" t="0" r="r" b="b"/>
                <a:pathLst>
                  <a:path w="112" h="112">
                    <a:moveTo>
                      <a:pt x="56" y="0"/>
                    </a:moveTo>
                    <a:lnTo>
                      <a:pt x="56" y="0"/>
                    </a:lnTo>
                    <a:lnTo>
                      <a:pt x="44" y="2"/>
                    </a:lnTo>
                    <a:lnTo>
                      <a:pt x="34" y="4"/>
                    </a:lnTo>
                    <a:lnTo>
                      <a:pt x="24" y="10"/>
                    </a:lnTo>
                    <a:lnTo>
                      <a:pt x="16" y="16"/>
                    </a:lnTo>
                    <a:lnTo>
                      <a:pt x="10" y="24"/>
                    </a:lnTo>
                    <a:lnTo>
                      <a:pt x="4" y="34"/>
                    </a:lnTo>
                    <a:lnTo>
                      <a:pt x="2" y="44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2" y="68"/>
                    </a:lnTo>
                    <a:lnTo>
                      <a:pt x="4" y="78"/>
                    </a:lnTo>
                    <a:lnTo>
                      <a:pt x="10" y="88"/>
                    </a:lnTo>
                    <a:lnTo>
                      <a:pt x="16" y="96"/>
                    </a:lnTo>
                    <a:lnTo>
                      <a:pt x="24" y="102"/>
                    </a:lnTo>
                    <a:lnTo>
                      <a:pt x="34" y="108"/>
                    </a:lnTo>
                    <a:lnTo>
                      <a:pt x="44" y="110"/>
                    </a:lnTo>
                    <a:lnTo>
                      <a:pt x="56" y="112"/>
                    </a:lnTo>
                    <a:lnTo>
                      <a:pt x="56" y="112"/>
                    </a:lnTo>
                    <a:lnTo>
                      <a:pt x="68" y="110"/>
                    </a:lnTo>
                    <a:lnTo>
                      <a:pt x="78" y="108"/>
                    </a:lnTo>
                    <a:lnTo>
                      <a:pt x="88" y="102"/>
                    </a:lnTo>
                    <a:lnTo>
                      <a:pt x="96" y="96"/>
                    </a:lnTo>
                    <a:lnTo>
                      <a:pt x="102" y="88"/>
                    </a:lnTo>
                    <a:lnTo>
                      <a:pt x="108" y="78"/>
                    </a:lnTo>
                    <a:lnTo>
                      <a:pt x="110" y="68"/>
                    </a:lnTo>
                    <a:lnTo>
                      <a:pt x="112" y="56"/>
                    </a:lnTo>
                    <a:lnTo>
                      <a:pt x="112" y="56"/>
                    </a:lnTo>
                    <a:lnTo>
                      <a:pt x="110" y="44"/>
                    </a:lnTo>
                    <a:lnTo>
                      <a:pt x="108" y="34"/>
                    </a:lnTo>
                    <a:lnTo>
                      <a:pt x="102" y="24"/>
                    </a:lnTo>
                    <a:lnTo>
                      <a:pt x="96" y="16"/>
                    </a:lnTo>
                    <a:lnTo>
                      <a:pt x="88" y="10"/>
                    </a:lnTo>
                    <a:lnTo>
                      <a:pt x="78" y="4"/>
                    </a:lnTo>
                    <a:lnTo>
                      <a:pt x="68" y="2"/>
                    </a:lnTo>
                    <a:lnTo>
                      <a:pt x="56" y="0"/>
                    </a:lnTo>
                    <a:close/>
                    <a:moveTo>
                      <a:pt x="56" y="104"/>
                    </a:moveTo>
                    <a:lnTo>
                      <a:pt x="56" y="104"/>
                    </a:lnTo>
                    <a:lnTo>
                      <a:pt x="46" y="104"/>
                    </a:lnTo>
                    <a:lnTo>
                      <a:pt x="36" y="102"/>
                    </a:lnTo>
                    <a:lnTo>
                      <a:pt x="28" y="96"/>
                    </a:lnTo>
                    <a:lnTo>
                      <a:pt x="22" y="90"/>
                    </a:lnTo>
                    <a:lnTo>
                      <a:pt x="16" y="84"/>
                    </a:lnTo>
                    <a:lnTo>
                      <a:pt x="10" y="76"/>
                    </a:lnTo>
                    <a:lnTo>
                      <a:pt x="8" y="66"/>
                    </a:lnTo>
                    <a:lnTo>
                      <a:pt x="8" y="56"/>
                    </a:lnTo>
                    <a:lnTo>
                      <a:pt x="8" y="56"/>
                    </a:lnTo>
                    <a:lnTo>
                      <a:pt x="8" y="46"/>
                    </a:lnTo>
                    <a:lnTo>
                      <a:pt x="10" y="36"/>
                    </a:lnTo>
                    <a:lnTo>
                      <a:pt x="16" y="28"/>
                    </a:lnTo>
                    <a:lnTo>
                      <a:pt x="22" y="22"/>
                    </a:lnTo>
                    <a:lnTo>
                      <a:pt x="28" y="16"/>
                    </a:lnTo>
                    <a:lnTo>
                      <a:pt x="36" y="10"/>
                    </a:lnTo>
                    <a:lnTo>
                      <a:pt x="46" y="8"/>
                    </a:lnTo>
                    <a:lnTo>
                      <a:pt x="56" y="6"/>
                    </a:lnTo>
                    <a:lnTo>
                      <a:pt x="56" y="6"/>
                    </a:lnTo>
                    <a:lnTo>
                      <a:pt x="66" y="8"/>
                    </a:lnTo>
                    <a:lnTo>
                      <a:pt x="76" y="10"/>
                    </a:lnTo>
                    <a:lnTo>
                      <a:pt x="84" y="16"/>
                    </a:lnTo>
                    <a:lnTo>
                      <a:pt x="90" y="22"/>
                    </a:lnTo>
                    <a:lnTo>
                      <a:pt x="96" y="28"/>
                    </a:lnTo>
                    <a:lnTo>
                      <a:pt x="102" y="36"/>
                    </a:lnTo>
                    <a:lnTo>
                      <a:pt x="104" y="46"/>
                    </a:lnTo>
                    <a:lnTo>
                      <a:pt x="106" y="56"/>
                    </a:lnTo>
                    <a:lnTo>
                      <a:pt x="106" y="56"/>
                    </a:lnTo>
                    <a:lnTo>
                      <a:pt x="104" y="66"/>
                    </a:lnTo>
                    <a:lnTo>
                      <a:pt x="102" y="76"/>
                    </a:lnTo>
                    <a:lnTo>
                      <a:pt x="96" y="84"/>
                    </a:lnTo>
                    <a:lnTo>
                      <a:pt x="90" y="90"/>
                    </a:lnTo>
                    <a:lnTo>
                      <a:pt x="84" y="96"/>
                    </a:lnTo>
                    <a:lnTo>
                      <a:pt x="76" y="102"/>
                    </a:lnTo>
                    <a:lnTo>
                      <a:pt x="66" y="104"/>
                    </a:lnTo>
                    <a:lnTo>
                      <a:pt x="56" y="10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43" name="Freeform 112"/>
              <p:cNvSpPr>
                <a:spLocks noEditPoints="1"/>
              </p:cNvSpPr>
              <p:nvPr/>
            </p:nvSpPr>
            <p:spPr bwMode="auto">
              <a:xfrm>
                <a:off x="5740400" y="2114550"/>
                <a:ext cx="101600" cy="101600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32" y="0"/>
                  </a:cxn>
                  <a:cxn ang="0">
                    <a:pos x="26" y="0"/>
                  </a:cxn>
                  <a:cxn ang="0">
                    <a:pos x="20" y="2"/>
                  </a:cxn>
                  <a:cxn ang="0">
                    <a:pos x="10" y="10"/>
                  </a:cxn>
                  <a:cxn ang="0">
                    <a:pos x="2" y="20"/>
                  </a:cxn>
                  <a:cxn ang="0">
                    <a:pos x="0" y="26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0" y="38"/>
                  </a:cxn>
                  <a:cxn ang="0">
                    <a:pos x="2" y="44"/>
                  </a:cxn>
                  <a:cxn ang="0">
                    <a:pos x="10" y="54"/>
                  </a:cxn>
                  <a:cxn ang="0">
                    <a:pos x="20" y="62"/>
                  </a:cxn>
                  <a:cxn ang="0">
                    <a:pos x="26" y="64"/>
                  </a:cxn>
                  <a:cxn ang="0">
                    <a:pos x="32" y="64"/>
                  </a:cxn>
                  <a:cxn ang="0">
                    <a:pos x="32" y="64"/>
                  </a:cxn>
                  <a:cxn ang="0">
                    <a:pos x="38" y="64"/>
                  </a:cxn>
                  <a:cxn ang="0">
                    <a:pos x="44" y="62"/>
                  </a:cxn>
                  <a:cxn ang="0">
                    <a:pos x="54" y="54"/>
                  </a:cxn>
                  <a:cxn ang="0">
                    <a:pos x="62" y="44"/>
                  </a:cxn>
                  <a:cxn ang="0">
                    <a:pos x="64" y="38"/>
                  </a:cxn>
                  <a:cxn ang="0">
                    <a:pos x="64" y="32"/>
                  </a:cxn>
                  <a:cxn ang="0">
                    <a:pos x="64" y="32"/>
                  </a:cxn>
                  <a:cxn ang="0">
                    <a:pos x="64" y="26"/>
                  </a:cxn>
                  <a:cxn ang="0">
                    <a:pos x="62" y="20"/>
                  </a:cxn>
                  <a:cxn ang="0">
                    <a:pos x="54" y="10"/>
                  </a:cxn>
                  <a:cxn ang="0">
                    <a:pos x="44" y="2"/>
                  </a:cxn>
                  <a:cxn ang="0">
                    <a:pos x="38" y="0"/>
                  </a:cxn>
                  <a:cxn ang="0">
                    <a:pos x="32" y="0"/>
                  </a:cxn>
                  <a:cxn ang="0">
                    <a:pos x="32" y="56"/>
                  </a:cxn>
                  <a:cxn ang="0">
                    <a:pos x="32" y="56"/>
                  </a:cxn>
                  <a:cxn ang="0">
                    <a:pos x="22" y="54"/>
                  </a:cxn>
                  <a:cxn ang="0">
                    <a:pos x="16" y="48"/>
                  </a:cxn>
                  <a:cxn ang="0">
                    <a:pos x="10" y="42"/>
                  </a:cxn>
                  <a:cxn ang="0">
                    <a:pos x="8" y="32"/>
                  </a:cxn>
                  <a:cxn ang="0">
                    <a:pos x="8" y="32"/>
                  </a:cxn>
                  <a:cxn ang="0">
                    <a:pos x="10" y="22"/>
                  </a:cxn>
                  <a:cxn ang="0">
                    <a:pos x="16" y="16"/>
                  </a:cxn>
                  <a:cxn ang="0">
                    <a:pos x="22" y="10"/>
                  </a:cxn>
                  <a:cxn ang="0">
                    <a:pos x="32" y="8"/>
                  </a:cxn>
                  <a:cxn ang="0">
                    <a:pos x="32" y="8"/>
                  </a:cxn>
                  <a:cxn ang="0">
                    <a:pos x="42" y="10"/>
                  </a:cxn>
                  <a:cxn ang="0">
                    <a:pos x="48" y="16"/>
                  </a:cxn>
                  <a:cxn ang="0">
                    <a:pos x="54" y="22"/>
                  </a:cxn>
                  <a:cxn ang="0">
                    <a:pos x="56" y="32"/>
                  </a:cxn>
                  <a:cxn ang="0">
                    <a:pos x="56" y="32"/>
                  </a:cxn>
                  <a:cxn ang="0">
                    <a:pos x="54" y="42"/>
                  </a:cxn>
                  <a:cxn ang="0">
                    <a:pos x="48" y="48"/>
                  </a:cxn>
                  <a:cxn ang="0">
                    <a:pos x="42" y="54"/>
                  </a:cxn>
                  <a:cxn ang="0">
                    <a:pos x="32" y="56"/>
                  </a:cxn>
                </a:cxnLst>
                <a:rect l="0" t="0" r="r" b="b"/>
                <a:pathLst>
                  <a:path w="64" h="64">
                    <a:moveTo>
                      <a:pt x="32" y="0"/>
                    </a:moveTo>
                    <a:lnTo>
                      <a:pt x="32" y="0"/>
                    </a:lnTo>
                    <a:lnTo>
                      <a:pt x="26" y="0"/>
                    </a:lnTo>
                    <a:lnTo>
                      <a:pt x="20" y="2"/>
                    </a:lnTo>
                    <a:lnTo>
                      <a:pt x="10" y="10"/>
                    </a:lnTo>
                    <a:lnTo>
                      <a:pt x="2" y="20"/>
                    </a:lnTo>
                    <a:lnTo>
                      <a:pt x="0" y="26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10" y="54"/>
                    </a:lnTo>
                    <a:lnTo>
                      <a:pt x="20" y="62"/>
                    </a:lnTo>
                    <a:lnTo>
                      <a:pt x="26" y="64"/>
                    </a:lnTo>
                    <a:lnTo>
                      <a:pt x="32" y="64"/>
                    </a:lnTo>
                    <a:lnTo>
                      <a:pt x="32" y="64"/>
                    </a:lnTo>
                    <a:lnTo>
                      <a:pt x="38" y="64"/>
                    </a:lnTo>
                    <a:lnTo>
                      <a:pt x="44" y="62"/>
                    </a:lnTo>
                    <a:lnTo>
                      <a:pt x="54" y="54"/>
                    </a:lnTo>
                    <a:lnTo>
                      <a:pt x="62" y="44"/>
                    </a:lnTo>
                    <a:lnTo>
                      <a:pt x="64" y="38"/>
                    </a:lnTo>
                    <a:lnTo>
                      <a:pt x="64" y="32"/>
                    </a:lnTo>
                    <a:lnTo>
                      <a:pt x="64" y="32"/>
                    </a:lnTo>
                    <a:lnTo>
                      <a:pt x="64" y="26"/>
                    </a:lnTo>
                    <a:lnTo>
                      <a:pt x="62" y="20"/>
                    </a:lnTo>
                    <a:lnTo>
                      <a:pt x="54" y="10"/>
                    </a:lnTo>
                    <a:lnTo>
                      <a:pt x="44" y="2"/>
                    </a:lnTo>
                    <a:lnTo>
                      <a:pt x="38" y="0"/>
                    </a:lnTo>
                    <a:lnTo>
                      <a:pt x="32" y="0"/>
                    </a:lnTo>
                    <a:close/>
                    <a:moveTo>
                      <a:pt x="32" y="56"/>
                    </a:moveTo>
                    <a:lnTo>
                      <a:pt x="32" y="56"/>
                    </a:lnTo>
                    <a:lnTo>
                      <a:pt x="22" y="54"/>
                    </a:lnTo>
                    <a:lnTo>
                      <a:pt x="16" y="48"/>
                    </a:lnTo>
                    <a:lnTo>
                      <a:pt x="10" y="42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10" y="22"/>
                    </a:lnTo>
                    <a:lnTo>
                      <a:pt x="16" y="16"/>
                    </a:lnTo>
                    <a:lnTo>
                      <a:pt x="22" y="10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42" y="10"/>
                    </a:lnTo>
                    <a:lnTo>
                      <a:pt x="48" y="16"/>
                    </a:lnTo>
                    <a:lnTo>
                      <a:pt x="54" y="22"/>
                    </a:lnTo>
                    <a:lnTo>
                      <a:pt x="56" y="32"/>
                    </a:lnTo>
                    <a:lnTo>
                      <a:pt x="56" y="32"/>
                    </a:lnTo>
                    <a:lnTo>
                      <a:pt x="54" y="42"/>
                    </a:lnTo>
                    <a:lnTo>
                      <a:pt x="48" y="48"/>
                    </a:lnTo>
                    <a:lnTo>
                      <a:pt x="42" y="54"/>
                    </a:lnTo>
                    <a:lnTo>
                      <a:pt x="32" y="5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</p:grpSp>
        <p:grpSp>
          <p:nvGrpSpPr>
            <p:cNvPr id="38" name="Group 147"/>
            <p:cNvGrpSpPr/>
            <p:nvPr/>
          </p:nvGrpSpPr>
          <p:grpSpPr>
            <a:xfrm>
              <a:off x="1978221" y="3571636"/>
              <a:ext cx="331656" cy="442206"/>
              <a:chOff x="4013200" y="2774950"/>
              <a:chExt cx="304800" cy="406400"/>
            </a:xfrm>
            <a:solidFill>
              <a:schemeClr val="accent2"/>
            </a:solidFill>
          </p:grpSpPr>
          <p:sp>
            <p:nvSpPr>
              <p:cNvPr id="39" name="Freeform 68"/>
              <p:cNvSpPr>
                <a:spLocks noEditPoints="1"/>
              </p:cNvSpPr>
              <p:nvPr/>
            </p:nvSpPr>
            <p:spPr bwMode="auto">
              <a:xfrm>
                <a:off x="4013200" y="2774950"/>
                <a:ext cx="304800" cy="406400"/>
              </a:xfrm>
              <a:custGeom>
                <a:avLst/>
                <a:gdLst/>
                <a:ahLst/>
                <a:cxnLst>
                  <a:cxn ang="0">
                    <a:pos x="168" y="72"/>
                  </a:cxn>
                  <a:cxn ang="0">
                    <a:pos x="156" y="32"/>
                  </a:cxn>
                  <a:cxn ang="0">
                    <a:pos x="124" y="6"/>
                  </a:cxn>
                  <a:cxn ang="0">
                    <a:pos x="96" y="0"/>
                  </a:cxn>
                  <a:cxn ang="0">
                    <a:pos x="56" y="12"/>
                  </a:cxn>
                  <a:cxn ang="0">
                    <a:pos x="30" y="44"/>
                  </a:cxn>
                  <a:cxn ang="0">
                    <a:pos x="24" y="104"/>
                  </a:cxn>
                  <a:cxn ang="0">
                    <a:pos x="8" y="112"/>
                  </a:cxn>
                  <a:cxn ang="0">
                    <a:pos x="0" y="152"/>
                  </a:cxn>
                  <a:cxn ang="0">
                    <a:pos x="0" y="184"/>
                  </a:cxn>
                  <a:cxn ang="0">
                    <a:pos x="6" y="212"/>
                  </a:cxn>
                  <a:cxn ang="0">
                    <a:pos x="32" y="244"/>
                  </a:cxn>
                  <a:cxn ang="0">
                    <a:pos x="72" y="256"/>
                  </a:cxn>
                  <a:cxn ang="0">
                    <a:pos x="134" y="254"/>
                  </a:cxn>
                  <a:cxn ang="0">
                    <a:pos x="170" y="234"/>
                  </a:cxn>
                  <a:cxn ang="0">
                    <a:pos x="190" y="198"/>
                  </a:cxn>
                  <a:cxn ang="0">
                    <a:pos x="192" y="160"/>
                  </a:cxn>
                  <a:cxn ang="0">
                    <a:pos x="192" y="128"/>
                  </a:cxn>
                  <a:cxn ang="0">
                    <a:pos x="178" y="106"/>
                  </a:cxn>
                  <a:cxn ang="0">
                    <a:pos x="40" y="72"/>
                  </a:cxn>
                  <a:cxn ang="0">
                    <a:pos x="50" y="40"/>
                  </a:cxn>
                  <a:cxn ang="0">
                    <a:pos x="74" y="20"/>
                  </a:cxn>
                  <a:cxn ang="0">
                    <a:pos x="96" y="16"/>
                  </a:cxn>
                  <a:cxn ang="0">
                    <a:pos x="128" y="26"/>
                  </a:cxn>
                  <a:cxn ang="0">
                    <a:pos x="148" y="50"/>
                  </a:cxn>
                  <a:cxn ang="0">
                    <a:pos x="152" y="104"/>
                  </a:cxn>
                  <a:cxn ang="0">
                    <a:pos x="136" y="72"/>
                  </a:cxn>
                  <a:cxn ang="0">
                    <a:pos x="130" y="50"/>
                  </a:cxn>
                  <a:cxn ang="0">
                    <a:pos x="112" y="36"/>
                  </a:cxn>
                  <a:cxn ang="0">
                    <a:pos x="96" y="32"/>
                  </a:cxn>
                  <a:cxn ang="0">
                    <a:pos x="74" y="38"/>
                  </a:cxn>
                  <a:cxn ang="0">
                    <a:pos x="60" y="56"/>
                  </a:cxn>
                  <a:cxn ang="0">
                    <a:pos x="56" y="104"/>
                  </a:cxn>
                  <a:cxn ang="0">
                    <a:pos x="128" y="72"/>
                  </a:cxn>
                  <a:cxn ang="0">
                    <a:pos x="64" y="104"/>
                  </a:cxn>
                  <a:cxn ang="0">
                    <a:pos x="64" y="72"/>
                  </a:cxn>
                  <a:cxn ang="0">
                    <a:pos x="74" y="50"/>
                  </a:cxn>
                  <a:cxn ang="0">
                    <a:pos x="96" y="40"/>
                  </a:cxn>
                  <a:cxn ang="0">
                    <a:pos x="108" y="42"/>
                  </a:cxn>
                  <a:cxn ang="0">
                    <a:pos x="128" y="66"/>
                  </a:cxn>
                  <a:cxn ang="0">
                    <a:pos x="176" y="160"/>
                  </a:cxn>
                  <a:cxn ang="0">
                    <a:pos x="176" y="184"/>
                  </a:cxn>
                  <a:cxn ang="0">
                    <a:pos x="166" y="216"/>
                  </a:cxn>
                  <a:cxn ang="0">
                    <a:pos x="142" y="236"/>
                  </a:cxn>
                  <a:cxn ang="0">
                    <a:pos x="72" y="240"/>
                  </a:cxn>
                  <a:cxn ang="0">
                    <a:pos x="50" y="236"/>
                  </a:cxn>
                  <a:cxn ang="0">
                    <a:pos x="26" y="216"/>
                  </a:cxn>
                  <a:cxn ang="0">
                    <a:pos x="16" y="184"/>
                  </a:cxn>
                  <a:cxn ang="0">
                    <a:pos x="16" y="152"/>
                  </a:cxn>
                  <a:cxn ang="0">
                    <a:pos x="16" y="124"/>
                  </a:cxn>
                  <a:cxn ang="0">
                    <a:pos x="24" y="120"/>
                  </a:cxn>
                  <a:cxn ang="0">
                    <a:pos x="168" y="120"/>
                  </a:cxn>
                  <a:cxn ang="0">
                    <a:pos x="174" y="122"/>
                  </a:cxn>
                  <a:cxn ang="0">
                    <a:pos x="176" y="152"/>
                  </a:cxn>
                </a:cxnLst>
                <a:rect l="0" t="0" r="r" b="b"/>
                <a:pathLst>
                  <a:path w="192" h="256">
                    <a:moveTo>
                      <a:pt x="168" y="104"/>
                    </a:moveTo>
                    <a:lnTo>
                      <a:pt x="168" y="72"/>
                    </a:lnTo>
                    <a:lnTo>
                      <a:pt x="168" y="72"/>
                    </a:lnTo>
                    <a:lnTo>
                      <a:pt x="166" y="58"/>
                    </a:lnTo>
                    <a:lnTo>
                      <a:pt x="162" y="44"/>
                    </a:lnTo>
                    <a:lnTo>
                      <a:pt x="156" y="32"/>
                    </a:lnTo>
                    <a:lnTo>
                      <a:pt x="146" y="22"/>
                    </a:lnTo>
                    <a:lnTo>
                      <a:pt x="136" y="12"/>
                    </a:lnTo>
                    <a:lnTo>
                      <a:pt x="124" y="6"/>
                    </a:lnTo>
                    <a:lnTo>
                      <a:pt x="110" y="2"/>
                    </a:lnTo>
                    <a:lnTo>
                      <a:pt x="96" y="0"/>
                    </a:lnTo>
                    <a:lnTo>
                      <a:pt x="96" y="0"/>
                    </a:lnTo>
                    <a:lnTo>
                      <a:pt x="82" y="2"/>
                    </a:lnTo>
                    <a:lnTo>
                      <a:pt x="68" y="6"/>
                    </a:lnTo>
                    <a:lnTo>
                      <a:pt x="56" y="12"/>
                    </a:lnTo>
                    <a:lnTo>
                      <a:pt x="46" y="22"/>
                    </a:lnTo>
                    <a:lnTo>
                      <a:pt x="36" y="32"/>
                    </a:lnTo>
                    <a:lnTo>
                      <a:pt x="30" y="44"/>
                    </a:lnTo>
                    <a:lnTo>
                      <a:pt x="26" y="58"/>
                    </a:lnTo>
                    <a:lnTo>
                      <a:pt x="24" y="72"/>
                    </a:lnTo>
                    <a:lnTo>
                      <a:pt x="24" y="104"/>
                    </a:lnTo>
                    <a:lnTo>
                      <a:pt x="24" y="104"/>
                    </a:lnTo>
                    <a:lnTo>
                      <a:pt x="14" y="106"/>
                    </a:lnTo>
                    <a:lnTo>
                      <a:pt x="8" y="112"/>
                    </a:lnTo>
                    <a:lnTo>
                      <a:pt x="2" y="118"/>
                    </a:lnTo>
                    <a:lnTo>
                      <a:pt x="0" y="128"/>
                    </a:lnTo>
                    <a:lnTo>
                      <a:pt x="0" y="152"/>
                    </a:lnTo>
                    <a:lnTo>
                      <a:pt x="0" y="160"/>
                    </a:lnTo>
                    <a:lnTo>
                      <a:pt x="0" y="176"/>
                    </a:lnTo>
                    <a:lnTo>
                      <a:pt x="0" y="184"/>
                    </a:lnTo>
                    <a:lnTo>
                      <a:pt x="0" y="184"/>
                    </a:lnTo>
                    <a:lnTo>
                      <a:pt x="2" y="198"/>
                    </a:lnTo>
                    <a:lnTo>
                      <a:pt x="6" y="212"/>
                    </a:lnTo>
                    <a:lnTo>
                      <a:pt x="12" y="224"/>
                    </a:lnTo>
                    <a:lnTo>
                      <a:pt x="22" y="234"/>
                    </a:lnTo>
                    <a:lnTo>
                      <a:pt x="32" y="244"/>
                    </a:lnTo>
                    <a:lnTo>
                      <a:pt x="44" y="250"/>
                    </a:lnTo>
                    <a:lnTo>
                      <a:pt x="58" y="254"/>
                    </a:lnTo>
                    <a:lnTo>
                      <a:pt x="72" y="256"/>
                    </a:lnTo>
                    <a:lnTo>
                      <a:pt x="120" y="256"/>
                    </a:lnTo>
                    <a:lnTo>
                      <a:pt x="120" y="256"/>
                    </a:lnTo>
                    <a:lnTo>
                      <a:pt x="134" y="254"/>
                    </a:lnTo>
                    <a:lnTo>
                      <a:pt x="148" y="250"/>
                    </a:lnTo>
                    <a:lnTo>
                      <a:pt x="160" y="244"/>
                    </a:lnTo>
                    <a:lnTo>
                      <a:pt x="170" y="234"/>
                    </a:lnTo>
                    <a:lnTo>
                      <a:pt x="180" y="224"/>
                    </a:lnTo>
                    <a:lnTo>
                      <a:pt x="186" y="212"/>
                    </a:lnTo>
                    <a:lnTo>
                      <a:pt x="190" y="198"/>
                    </a:lnTo>
                    <a:lnTo>
                      <a:pt x="192" y="184"/>
                    </a:lnTo>
                    <a:lnTo>
                      <a:pt x="192" y="176"/>
                    </a:lnTo>
                    <a:lnTo>
                      <a:pt x="192" y="160"/>
                    </a:lnTo>
                    <a:lnTo>
                      <a:pt x="192" y="152"/>
                    </a:lnTo>
                    <a:lnTo>
                      <a:pt x="192" y="128"/>
                    </a:lnTo>
                    <a:lnTo>
                      <a:pt x="192" y="128"/>
                    </a:lnTo>
                    <a:lnTo>
                      <a:pt x="190" y="118"/>
                    </a:lnTo>
                    <a:lnTo>
                      <a:pt x="184" y="112"/>
                    </a:lnTo>
                    <a:lnTo>
                      <a:pt x="178" y="106"/>
                    </a:lnTo>
                    <a:lnTo>
                      <a:pt x="168" y="104"/>
                    </a:lnTo>
                    <a:close/>
                    <a:moveTo>
                      <a:pt x="40" y="72"/>
                    </a:moveTo>
                    <a:lnTo>
                      <a:pt x="40" y="72"/>
                    </a:lnTo>
                    <a:lnTo>
                      <a:pt x="42" y="60"/>
                    </a:lnTo>
                    <a:lnTo>
                      <a:pt x="44" y="50"/>
                    </a:lnTo>
                    <a:lnTo>
                      <a:pt x="50" y="40"/>
                    </a:lnTo>
                    <a:lnTo>
                      <a:pt x="56" y="32"/>
                    </a:lnTo>
                    <a:lnTo>
                      <a:pt x="64" y="26"/>
                    </a:lnTo>
                    <a:lnTo>
                      <a:pt x="74" y="20"/>
                    </a:lnTo>
                    <a:lnTo>
                      <a:pt x="84" y="18"/>
                    </a:lnTo>
                    <a:lnTo>
                      <a:pt x="96" y="16"/>
                    </a:lnTo>
                    <a:lnTo>
                      <a:pt x="96" y="16"/>
                    </a:lnTo>
                    <a:lnTo>
                      <a:pt x="108" y="18"/>
                    </a:lnTo>
                    <a:lnTo>
                      <a:pt x="118" y="20"/>
                    </a:lnTo>
                    <a:lnTo>
                      <a:pt x="128" y="26"/>
                    </a:lnTo>
                    <a:lnTo>
                      <a:pt x="136" y="32"/>
                    </a:lnTo>
                    <a:lnTo>
                      <a:pt x="142" y="40"/>
                    </a:lnTo>
                    <a:lnTo>
                      <a:pt x="148" y="50"/>
                    </a:lnTo>
                    <a:lnTo>
                      <a:pt x="150" y="60"/>
                    </a:lnTo>
                    <a:lnTo>
                      <a:pt x="152" y="72"/>
                    </a:lnTo>
                    <a:lnTo>
                      <a:pt x="152" y="104"/>
                    </a:lnTo>
                    <a:lnTo>
                      <a:pt x="136" y="104"/>
                    </a:lnTo>
                    <a:lnTo>
                      <a:pt x="136" y="72"/>
                    </a:lnTo>
                    <a:lnTo>
                      <a:pt x="136" y="72"/>
                    </a:lnTo>
                    <a:lnTo>
                      <a:pt x="136" y="64"/>
                    </a:lnTo>
                    <a:lnTo>
                      <a:pt x="132" y="56"/>
                    </a:lnTo>
                    <a:lnTo>
                      <a:pt x="130" y="50"/>
                    </a:lnTo>
                    <a:lnTo>
                      <a:pt x="124" y="44"/>
                    </a:lnTo>
                    <a:lnTo>
                      <a:pt x="118" y="38"/>
                    </a:lnTo>
                    <a:lnTo>
                      <a:pt x="112" y="36"/>
                    </a:lnTo>
                    <a:lnTo>
                      <a:pt x="104" y="32"/>
                    </a:lnTo>
                    <a:lnTo>
                      <a:pt x="96" y="32"/>
                    </a:lnTo>
                    <a:lnTo>
                      <a:pt x="96" y="32"/>
                    </a:lnTo>
                    <a:lnTo>
                      <a:pt x="88" y="32"/>
                    </a:lnTo>
                    <a:lnTo>
                      <a:pt x="80" y="36"/>
                    </a:lnTo>
                    <a:lnTo>
                      <a:pt x="74" y="38"/>
                    </a:lnTo>
                    <a:lnTo>
                      <a:pt x="68" y="44"/>
                    </a:lnTo>
                    <a:lnTo>
                      <a:pt x="62" y="50"/>
                    </a:lnTo>
                    <a:lnTo>
                      <a:pt x="60" y="56"/>
                    </a:lnTo>
                    <a:lnTo>
                      <a:pt x="56" y="64"/>
                    </a:lnTo>
                    <a:lnTo>
                      <a:pt x="56" y="72"/>
                    </a:lnTo>
                    <a:lnTo>
                      <a:pt x="56" y="104"/>
                    </a:lnTo>
                    <a:lnTo>
                      <a:pt x="40" y="104"/>
                    </a:lnTo>
                    <a:lnTo>
                      <a:pt x="40" y="72"/>
                    </a:lnTo>
                    <a:close/>
                    <a:moveTo>
                      <a:pt x="128" y="72"/>
                    </a:moveTo>
                    <a:lnTo>
                      <a:pt x="128" y="72"/>
                    </a:lnTo>
                    <a:lnTo>
                      <a:pt x="128" y="104"/>
                    </a:lnTo>
                    <a:lnTo>
                      <a:pt x="64" y="104"/>
                    </a:lnTo>
                    <a:lnTo>
                      <a:pt x="64" y="72"/>
                    </a:lnTo>
                    <a:lnTo>
                      <a:pt x="64" y="72"/>
                    </a:lnTo>
                    <a:lnTo>
                      <a:pt x="64" y="72"/>
                    </a:lnTo>
                    <a:lnTo>
                      <a:pt x="64" y="66"/>
                    </a:lnTo>
                    <a:lnTo>
                      <a:pt x="66" y="60"/>
                    </a:lnTo>
                    <a:lnTo>
                      <a:pt x="74" y="50"/>
                    </a:lnTo>
                    <a:lnTo>
                      <a:pt x="84" y="42"/>
                    </a:lnTo>
                    <a:lnTo>
                      <a:pt x="90" y="40"/>
                    </a:lnTo>
                    <a:lnTo>
                      <a:pt x="96" y="40"/>
                    </a:lnTo>
                    <a:lnTo>
                      <a:pt x="96" y="40"/>
                    </a:lnTo>
                    <a:lnTo>
                      <a:pt x="102" y="40"/>
                    </a:lnTo>
                    <a:lnTo>
                      <a:pt x="108" y="42"/>
                    </a:lnTo>
                    <a:lnTo>
                      <a:pt x="118" y="50"/>
                    </a:lnTo>
                    <a:lnTo>
                      <a:pt x="126" y="60"/>
                    </a:lnTo>
                    <a:lnTo>
                      <a:pt x="128" y="66"/>
                    </a:lnTo>
                    <a:lnTo>
                      <a:pt x="128" y="72"/>
                    </a:lnTo>
                    <a:close/>
                    <a:moveTo>
                      <a:pt x="176" y="152"/>
                    </a:moveTo>
                    <a:lnTo>
                      <a:pt x="176" y="160"/>
                    </a:lnTo>
                    <a:lnTo>
                      <a:pt x="176" y="176"/>
                    </a:lnTo>
                    <a:lnTo>
                      <a:pt x="176" y="184"/>
                    </a:lnTo>
                    <a:lnTo>
                      <a:pt x="176" y="184"/>
                    </a:lnTo>
                    <a:lnTo>
                      <a:pt x="174" y="196"/>
                    </a:lnTo>
                    <a:lnTo>
                      <a:pt x="172" y="206"/>
                    </a:lnTo>
                    <a:lnTo>
                      <a:pt x="166" y="216"/>
                    </a:lnTo>
                    <a:lnTo>
                      <a:pt x="160" y="224"/>
                    </a:lnTo>
                    <a:lnTo>
                      <a:pt x="152" y="230"/>
                    </a:lnTo>
                    <a:lnTo>
                      <a:pt x="142" y="236"/>
                    </a:lnTo>
                    <a:lnTo>
                      <a:pt x="132" y="238"/>
                    </a:lnTo>
                    <a:lnTo>
                      <a:pt x="120" y="240"/>
                    </a:lnTo>
                    <a:lnTo>
                      <a:pt x="72" y="240"/>
                    </a:lnTo>
                    <a:lnTo>
                      <a:pt x="72" y="240"/>
                    </a:lnTo>
                    <a:lnTo>
                      <a:pt x="60" y="238"/>
                    </a:lnTo>
                    <a:lnTo>
                      <a:pt x="50" y="236"/>
                    </a:lnTo>
                    <a:lnTo>
                      <a:pt x="40" y="230"/>
                    </a:lnTo>
                    <a:lnTo>
                      <a:pt x="32" y="224"/>
                    </a:lnTo>
                    <a:lnTo>
                      <a:pt x="26" y="216"/>
                    </a:lnTo>
                    <a:lnTo>
                      <a:pt x="20" y="206"/>
                    </a:lnTo>
                    <a:lnTo>
                      <a:pt x="18" y="196"/>
                    </a:lnTo>
                    <a:lnTo>
                      <a:pt x="16" y="184"/>
                    </a:lnTo>
                    <a:lnTo>
                      <a:pt x="16" y="176"/>
                    </a:lnTo>
                    <a:lnTo>
                      <a:pt x="16" y="160"/>
                    </a:lnTo>
                    <a:lnTo>
                      <a:pt x="16" y="152"/>
                    </a:lnTo>
                    <a:lnTo>
                      <a:pt x="16" y="128"/>
                    </a:lnTo>
                    <a:lnTo>
                      <a:pt x="16" y="128"/>
                    </a:lnTo>
                    <a:lnTo>
                      <a:pt x="16" y="124"/>
                    </a:lnTo>
                    <a:lnTo>
                      <a:pt x="18" y="122"/>
                    </a:lnTo>
                    <a:lnTo>
                      <a:pt x="20" y="120"/>
                    </a:lnTo>
                    <a:lnTo>
                      <a:pt x="24" y="120"/>
                    </a:lnTo>
                    <a:lnTo>
                      <a:pt x="40" y="120"/>
                    </a:lnTo>
                    <a:lnTo>
                      <a:pt x="152" y="120"/>
                    </a:lnTo>
                    <a:lnTo>
                      <a:pt x="168" y="120"/>
                    </a:lnTo>
                    <a:lnTo>
                      <a:pt x="168" y="120"/>
                    </a:lnTo>
                    <a:lnTo>
                      <a:pt x="172" y="120"/>
                    </a:lnTo>
                    <a:lnTo>
                      <a:pt x="174" y="122"/>
                    </a:lnTo>
                    <a:lnTo>
                      <a:pt x="176" y="124"/>
                    </a:lnTo>
                    <a:lnTo>
                      <a:pt x="176" y="128"/>
                    </a:lnTo>
                    <a:lnTo>
                      <a:pt x="176" y="15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40" name="Freeform 73"/>
              <p:cNvSpPr>
                <a:spLocks/>
              </p:cNvSpPr>
              <p:nvPr/>
            </p:nvSpPr>
            <p:spPr bwMode="auto">
              <a:xfrm>
                <a:off x="4140200" y="3016250"/>
                <a:ext cx="50800" cy="76200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16" y="0"/>
                  </a:cxn>
                  <a:cxn ang="0">
                    <a:pos x="10" y="2"/>
                  </a:cxn>
                  <a:cxn ang="0">
                    <a:pos x="4" y="4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2" y="26"/>
                  </a:cxn>
                  <a:cxn ang="0">
                    <a:pos x="6" y="38"/>
                  </a:cxn>
                  <a:cxn ang="0">
                    <a:pos x="6" y="38"/>
                  </a:cxn>
                  <a:cxn ang="0">
                    <a:pos x="10" y="44"/>
                  </a:cxn>
                  <a:cxn ang="0">
                    <a:pos x="12" y="48"/>
                  </a:cxn>
                  <a:cxn ang="0">
                    <a:pos x="16" y="48"/>
                  </a:cxn>
                  <a:cxn ang="0">
                    <a:pos x="16" y="48"/>
                  </a:cxn>
                  <a:cxn ang="0">
                    <a:pos x="20" y="48"/>
                  </a:cxn>
                  <a:cxn ang="0">
                    <a:pos x="22" y="44"/>
                  </a:cxn>
                  <a:cxn ang="0">
                    <a:pos x="26" y="38"/>
                  </a:cxn>
                  <a:cxn ang="0">
                    <a:pos x="26" y="38"/>
                  </a:cxn>
                  <a:cxn ang="0">
                    <a:pos x="30" y="26"/>
                  </a:cxn>
                  <a:cxn ang="0">
                    <a:pos x="32" y="16"/>
                  </a:cxn>
                  <a:cxn ang="0">
                    <a:pos x="32" y="16"/>
                  </a:cxn>
                  <a:cxn ang="0">
                    <a:pos x="30" y="10"/>
                  </a:cxn>
                  <a:cxn ang="0">
                    <a:pos x="28" y="4"/>
                  </a:cxn>
                  <a:cxn ang="0">
                    <a:pos x="22" y="2"/>
                  </a:cxn>
                  <a:cxn ang="0">
                    <a:pos x="16" y="0"/>
                  </a:cxn>
                </a:cxnLst>
                <a:rect l="0" t="0" r="r" b="b"/>
                <a:pathLst>
                  <a:path w="32" h="48">
                    <a:moveTo>
                      <a:pt x="16" y="0"/>
                    </a:moveTo>
                    <a:lnTo>
                      <a:pt x="16" y="0"/>
                    </a:lnTo>
                    <a:lnTo>
                      <a:pt x="10" y="2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26"/>
                    </a:lnTo>
                    <a:lnTo>
                      <a:pt x="6" y="38"/>
                    </a:lnTo>
                    <a:lnTo>
                      <a:pt x="6" y="38"/>
                    </a:lnTo>
                    <a:lnTo>
                      <a:pt x="10" y="44"/>
                    </a:lnTo>
                    <a:lnTo>
                      <a:pt x="12" y="48"/>
                    </a:lnTo>
                    <a:lnTo>
                      <a:pt x="16" y="48"/>
                    </a:lnTo>
                    <a:lnTo>
                      <a:pt x="16" y="48"/>
                    </a:lnTo>
                    <a:lnTo>
                      <a:pt x="20" y="48"/>
                    </a:lnTo>
                    <a:lnTo>
                      <a:pt x="22" y="44"/>
                    </a:lnTo>
                    <a:lnTo>
                      <a:pt x="26" y="38"/>
                    </a:lnTo>
                    <a:lnTo>
                      <a:pt x="26" y="38"/>
                    </a:lnTo>
                    <a:lnTo>
                      <a:pt x="30" y="2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0" y="10"/>
                    </a:lnTo>
                    <a:lnTo>
                      <a:pt x="28" y="4"/>
                    </a:lnTo>
                    <a:lnTo>
                      <a:pt x="22" y="2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</p:grpSp>
        <p:sp>
          <p:nvSpPr>
            <p:cNvPr id="105" name="Freeform 9"/>
            <p:cNvSpPr>
              <a:spLocks noEditPoints="1"/>
            </p:cNvSpPr>
            <p:nvPr/>
          </p:nvSpPr>
          <p:spPr bwMode="auto">
            <a:xfrm>
              <a:off x="2960086" y="4194626"/>
              <a:ext cx="444945" cy="596888"/>
            </a:xfrm>
            <a:custGeom>
              <a:avLst/>
              <a:gdLst>
                <a:gd name="T0" fmla="*/ 461 w 1269"/>
                <a:gd name="T1" fmla="*/ 831 h 1703"/>
                <a:gd name="T2" fmla="*/ 166 w 1269"/>
                <a:gd name="T3" fmla="*/ 1039 h 1703"/>
                <a:gd name="T4" fmla="*/ 61 w 1269"/>
                <a:gd name="T5" fmla="*/ 890 h 1703"/>
                <a:gd name="T6" fmla="*/ 108 w 1269"/>
                <a:gd name="T7" fmla="*/ 623 h 1703"/>
                <a:gd name="T8" fmla="*/ 246 w 1269"/>
                <a:gd name="T9" fmla="*/ 526 h 1703"/>
                <a:gd name="T10" fmla="*/ 461 w 1269"/>
                <a:gd name="T11" fmla="*/ 831 h 1703"/>
                <a:gd name="T12" fmla="*/ 215 w 1269"/>
                <a:gd name="T13" fmla="*/ 1111 h 1703"/>
                <a:gd name="T14" fmla="*/ 471 w 1269"/>
                <a:gd name="T15" fmla="*/ 1475 h 1703"/>
                <a:gd name="T16" fmla="*/ 1040 w 1269"/>
                <a:gd name="T17" fmla="*/ 1573 h 1703"/>
                <a:gd name="T18" fmla="*/ 1139 w 1269"/>
                <a:gd name="T19" fmla="*/ 1004 h 1703"/>
                <a:gd name="T20" fmla="*/ 884 w 1269"/>
                <a:gd name="T21" fmla="*/ 641 h 1703"/>
                <a:gd name="T22" fmla="*/ 215 w 1269"/>
                <a:gd name="T23" fmla="*/ 1111 h 1703"/>
                <a:gd name="T24" fmla="*/ 759 w 1269"/>
                <a:gd name="T25" fmla="*/ 622 h 1703"/>
                <a:gd name="T26" fmla="*/ 834 w 1269"/>
                <a:gd name="T27" fmla="*/ 569 h 1703"/>
                <a:gd name="T28" fmla="*/ 730 w 1269"/>
                <a:gd name="T29" fmla="*/ 420 h 1703"/>
                <a:gd name="T30" fmla="*/ 463 w 1269"/>
                <a:gd name="T31" fmla="*/ 373 h 1703"/>
                <a:gd name="T32" fmla="*/ 325 w 1269"/>
                <a:gd name="T33" fmla="*/ 470 h 1703"/>
                <a:gd name="T34" fmla="*/ 540 w 1269"/>
                <a:gd name="T35" fmla="*/ 776 h 1703"/>
                <a:gd name="T36" fmla="*/ 616 w 1269"/>
                <a:gd name="T37" fmla="*/ 723 h 1703"/>
                <a:gd name="T38" fmla="*/ 454 w 1269"/>
                <a:gd name="T39" fmla="*/ 493 h 1703"/>
                <a:gd name="T40" fmla="*/ 516 w 1269"/>
                <a:gd name="T41" fmla="*/ 449 h 1703"/>
                <a:gd name="T42" fmla="*/ 654 w 1269"/>
                <a:gd name="T43" fmla="*/ 473 h 1703"/>
                <a:gd name="T44" fmla="*/ 759 w 1269"/>
                <a:gd name="T45" fmla="*/ 622 h 1703"/>
                <a:gd name="T46" fmla="*/ 471 w 1269"/>
                <a:gd name="T47" fmla="*/ 10 h 1703"/>
                <a:gd name="T48" fmla="*/ 544 w 1269"/>
                <a:gd name="T49" fmla="*/ 0 h 1703"/>
                <a:gd name="T50" fmla="*/ 573 w 1269"/>
                <a:gd name="T51" fmla="*/ 217 h 1703"/>
                <a:gd name="T52" fmla="*/ 500 w 1269"/>
                <a:gd name="T53" fmla="*/ 227 h 1703"/>
                <a:gd name="T54" fmla="*/ 471 w 1269"/>
                <a:gd name="T55" fmla="*/ 10 h 1703"/>
                <a:gd name="T56" fmla="*/ 393 w 1269"/>
                <a:gd name="T57" fmla="*/ 295 h 1703"/>
                <a:gd name="T58" fmla="*/ 448 w 1269"/>
                <a:gd name="T59" fmla="*/ 245 h 1703"/>
                <a:gd name="T60" fmla="*/ 299 w 1269"/>
                <a:gd name="T61" fmla="*/ 84 h 1703"/>
                <a:gd name="T62" fmla="*/ 245 w 1269"/>
                <a:gd name="T63" fmla="*/ 134 h 1703"/>
                <a:gd name="T64" fmla="*/ 393 w 1269"/>
                <a:gd name="T65" fmla="*/ 295 h 1703"/>
                <a:gd name="T66" fmla="*/ 795 w 1269"/>
                <a:gd name="T67" fmla="*/ 61 h 1703"/>
                <a:gd name="T68" fmla="*/ 729 w 1269"/>
                <a:gd name="T69" fmla="*/ 27 h 1703"/>
                <a:gd name="T70" fmla="*/ 628 w 1269"/>
                <a:gd name="T71" fmla="*/ 221 h 1703"/>
                <a:gd name="T72" fmla="*/ 694 w 1269"/>
                <a:gd name="T73" fmla="*/ 255 h 1703"/>
                <a:gd name="T74" fmla="*/ 795 w 1269"/>
                <a:gd name="T75" fmla="*/ 61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69" h="1703">
                  <a:moveTo>
                    <a:pt x="461" y="831"/>
                  </a:moveTo>
                  <a:cubicBezTo>
                    <a:pt x="166" y="1039"/>
                    <a:pt x="166" y="1039"/>
                    <a:pt x="166" y="1039"/>
                  </a:cubicBezTo>
                  <a:cubicBezTo>
                    <a:pt x="61" y="890"/>
                    <a:pt x="61" y="890"/>
                    <a:pt x="61" y="890"/>
                  </a:cubicBezTo>
                  <a:cubicBezTo>
                    <a:pt x="0" y="804"/>
                    <a:pt x="21" y="684"/>
                    <a:pt x="108" y="623"/>
                  </a:cubicBezTo>
                  <a:cubicBezTo>
                    <a:pt x="246" y="526"/>
                    <a:pt x="246" y="526"/>
                    <a:pt x="246" y="526"/>
                  </a:cubicBezTo>
                  <a:lnTo>
                    <a:pt x="461" y="831"/>
                  </a:lnTo>
                  <a:close/>
                  <a:moveTo>
                    <a:pt x="215" y="1111"/>
                  </a:moveTo>
                  <a:cubicBezTo>
                    <a:pt x="471" y="1475"/>
                    <a:pt x="471" y="1475"/>
                    <a:pt x="471" y="1475"/>
                  </a:cubicBezTo>
                  <a:cubicBezTo>
                    <a:pt x="600" y="1659"/>
                    <a:pt x="856" y="1703"/>
                    <a:pt x="1040" y="1573"/>
                  </a:cubicBezTo>
                  <a:cubicBezTo>
                    <a:pt x="1225" y="1444"/>
                    <a:pt x="1269" y="1189"/>
                    <a:pt x="1139" y="1004"/>
                  </a:cubicBezTo>
                  <a:cubicBezTo>
                    <a:pt x="884" y="641"/>
                    <a:pt x="884" y="641"/>
                    <a:pt x="884" y="641"/>
                  </a:cubicBezTo>
                  <a:lnTo>
                    <a:pt x="215" y="1111"/>
                  </a:lnTo>
                  <a:close/>
                  <a:moveTo>
                    <a:pt x="759" y="622"/>
                  </a:moveTo>
                  <a:cubicBezTo>
                    <a:pt x="834" y="569"/>
                    <a:pt x="834" y="569"/>
                    <a:pt x="834" y="569"/>
                  </a:cubicBezTo>
                  <a:cubicBezTo>
                    <a:pt x="730" y="420"/>
                    <a:pt x="730" y="420"/>
                    <a:pt x="730" y="420"/>
                  </a:cubicBezTo>
                  <a:cubicBezTo>
                    <a:pt x="669" y="333"/>
                    <a:pt x="549" y="313"/>
                    <a:pt x="463" y="373"/>
                  </a:cubicBezTo>
                  <a:cubicBezTo>
                    <a:pt x="325" y="470"/>
                    <a:pt x="325" y="470"/>
                    <a:pt x="325" y="470"/>
                  </a:cubicBezTo>
                  <a:cubicBezTo>
                    <a:pt x="540" y="776"/>
                    <a:pt x="540" y="776"/>
                    <a:pt x="540" y="776"/>
                  </a:cubicBezTo>
                  <a:cubicBezTo>
                    <a:pt x="616" y="723"/>
                    <a:pt x="616" y="723"/>
                    <a:pt x="616" y="723"/>
                  </a:cubicBezTo>
                  <a:cubicBezTo>
                    <a:pt x="454" y="493"/>
                    <a:pt x="454" y="493"/>
                    <a:pt x="454" y="493"/>
                  </a:cubicBezTo>
                  <a:cubicBezTo>
                    <a:pt x="516" y="449"/>
                    <a:pt x="516" y="449"/>
                    <a:pt x="516" y="449"/>
                  </a:cubicBezTo>
                  <a:cubicBezTo>
                    <a:pt x="561" y="418"/>
                    <a:pt x="623" y="429"/>
                    <a:pt x="654" y="473"/>
                  </a:cubicBezTo>
                  <a:lnTo>
                    <a:pt x="759" y="622"/>
                  </a:lnTo>
                  <a:close/>
                  <a:moveTo>
                    <a:pt x="471" y="10"/>
                  </a:moveTo>
                  <a:cubicBezTo>
                    <a:pt x="544" y="0"/>
                    <a:pt x="544" y="0"/>
                    <a:pt x="544" y="0"/>
                  </a:cubicBezTo>
                  <a:cubicBezTo>
                    <a:pt x="573" y="217"/>
                    <a:pt x="573" y="217"/>
                    <a:pt x="573" y="217"/>
                  </a:cubicBezTo>
                  <a:cubicBezTo>
                    <a:pt x="500" y="227"/>
                    <a:pt x="500" y="227"/>
                    <a:pt x="500" y="227"/>
                  </a:cubicBezTo>
                  <a:lnTo>
                    <a:pt x="471" y="10"/>
                  </a:lnTo>
                  <a:close/>
                  <a:moveTo>
                    <a:pt x="393" y="295"/>
                  </a:moveTo>
                  <a:cubicBezTo>
                    <a:pt x="448" y="245"/>
                    <a:pt x="448" y="245"/>
                    <a:pt x="448" y="245"/>
                  </a:cubicBezTo>
                  <a:cubicBezTo>
                    <a:pt x="299" y="84"/>
                    <a:pt x="299" y="84"/>
                    <a:pt x="299" y="84"/>
                  </a:cubicBezTo>
                  <a:cubicBezTo>
                    <a:pt x="245" y="134"/>
                    <a:pt x="245" y="134"/>
                    <a:pt x="245" y="134"/>
                  </a:cubicBezTo>
                  <a:lnTo>
                    <a:pt x="393" y="295"/>
                  </a:lnTo>
                  <a:close/>
                  <a:moveTo>
                    <a:pt x="795" y="61"/>
                  </a:moveTo>
                  <a:cubicBezTo>
                    <a:pt x="729" y="27"/>
                    <a:pt x="729" y="27"/>
                    <a:pt x="729" y="27"/>
                  </a:cubicBezTo>
                  <a:cubicBezTo>
                    <a:pt x="628" y="221"/>
                    <a:pt x="628" y="221"/>
                    <a:pt x="628" y="221"/>
                  </a:cubicBezTo>
                  <a:cubicBezTo>
                    <a:pt x="694" y="255"/>
                    <a:pt x="694" y="255"/>
                    <a:pt x="694" y="255"/>
                  </a:cubicBezTo>
                  <a:lnTo>
                    <a:pt x="795" y="61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FFC00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06" name="Freeform 784"/>
            <p:cNvSpPr>
              <a:spLocks noEditPoints="1"/>
            </p:cNvSpPr>
            <p:nvPr/>
          </p:nvSpPr>
          <p:spPr bwMode="auto">
            <a:xfrm>
              <a:off x="3449547" y="2514185"/>
              <a:ext cx="553973" cy="460746"/>
            </a:xfrm>
            <a:custGeom>
              <a:avLst/>
              <a:gdLst>
                <a:gd name="T0" fmla="*/ 89 w 520"/>
                <a:gd name="T1" fmla="*/ 254 h 392"/>
                <a:gd name="T2" fmla="*/ 166 w 520"/>
                <a:gd name="T3" fmla="*/ 345 h 392"/>
                <a:gd name="T4" fmla="*/ 260 w 520"/>
                <a:gd name="T5" fmla="*/ 392 h 392"/>
                <a:gd name="T6" fmla="*/ 353 w 520"/>
                <a:gd name="T7" fmla="*/ 348 h 392"/>
                <a:gd name="T8" fmla="*/ 401 w 520"/>
                <a:gd name="T9" fmla="*/ 272 h 392"/>
                <a:gd name="T10" fmla="*/ 260 w 520"/>
                <a:gd name="T11" fmla="*/ 340 h 392"/>
                <a:gd name="T12" fmla="*/ 89 w 520"/>
                <a:gd name="T13" fmla="*/ 254 h 392"/>
                <a:gd name="T14" fmla="*/ 503 w 520"/>
                <a:gd name="T15" fmla="*/ 129 h 392"/>
                <a:gd name="T16" fmla="*/ 290 w 520"/>
                <a:gd name="T17" fmla="*/ 9 h 392"/>
                <a:gd name="T18" fmla="*/ 230 w 520"/>
                <a:gd name="T19" fmla="*/ 9 h 392"/>
                <a:gd name="T20" fmla="*/ 17 w 520"/>
                <a:gd name="T21" fmla="*/ 129 h 392"/>
                <a:gd name="T22" fmla="*/ 17 w 520"/>
                <a:gd name="T23" fmla="*/ 163 h 392"/>
                <a:gd name="T24" fmla="*/ 230 w 520"/>
                <a:gd name="T25" fmla="*/ 282 h 392"/>
                <a:gd name="T26" fmla="*/ 290 w 520"/>
                <a:gd name="T27" fmla="*/ 282 h 392"/>
                <a:gd name="T28" fmla="*/ 428 w 520"/>
                <a:gd name="T29" fmla="*/ 205 h 392"/>
                <a:gd name="T30" fmla="*/ 279 w 520"/>
                <a:gd name="T31" fmla="*/ 170 h 392"/>
                <a:gd name="T32" fmla="*/ 260 w 520"/>
                <a:gd name="T33" fmla="*/ 172 h 392"/>
                <a:gd name="T34" fmla="*/ 211 w 520"/>
                <a:gd name="T35" fmla="*/ 143 h 392"/>
                <a:gd name="T36" fmla="*/ 260 w 520"/>
                <a:gd name="T37" fmla="*/ 114 h 392"/>
                <a:gd name="T38" fmla="*/ 306 w 520"/>
                <a:gd name="T39" fmla="*/ 133 h 392"/>
                <a:gd name="T40" fmla="*/ 464 w 520"/>
                <a:gd name="T41" fmla="*/ 185 h 392"/>
                <a:gd name="T42" fmla="*/ 503 w 520"/>
                <a:gd name="T43" fmla="*/ 163 h 392"/>
                <a:gd name="T44" fmla="*/ 503 w 520"/>
                <a:gd name="T45" fmla="*/ 129 h 392"/>
                <a:gd name="T46" fmla="*/ 438 w 520"/>
                <a:gd name="T47" fmla="*/ 355 h 392"/>
                <a:gd name="T48" fmla="*/ 474 w 520"/>
                <a:gd name="T49" fmla="*/ 352 h 392"/>
                <a:gd name="T50" fmla="*/ 464 w 520"/>
                <a:gd name="T51" fmla="*/ 185 h 392"/>
                <a:gd name="T52" fmla="*/ 428 w 520"/>
                <a:gd name="T53" fmla="*/ 205 h 392"/>
                <a:gd name="T54" fmla="*/ 438 w 520"/>
                <a:gd name="T55" fmla="*/ 355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20" h="392">
                  <a:moveTo>
                    <a:pt x="89" y="254"/>
                  </a:moveTo>
                  <a:cubicBezTo>
                    <a:pt x="100" y="302"/>
                    <a:pt x="116" y="323"/>
                    <a:pt x="166" y="345"/>
                  </a:cubicBezTo>
                  <a:cubicBezTo>
                    <a:pt x="216" y="368"/>
                    <a:pt x="240" y="392"/>
                    <a:pt x="260" y="392"/>
                  </a:cubicBezTo>
                  <a:cubicBezTo>
                    <a:pt x="280" y="392"/>
                    <a:pt x="302" y="371"/>
                    <a:pt x="353" y="348"/>
                  </a:cubicBezTo>
                  <a:cubicBezTo>
                    <a:pt x="403" y="326"/>
                    <a:pt x="390" y="320"/>
                    <a:pt x="401" y="272"/>
                  </a:cubicBezTo>
                  <a:cubicBezTo>
                    <a:pt x="260" y="340"/>
                    <a:pt x="260" y="340"/>
                    <a:pt x="260" y="340"/>
                  </a:cubicBezTo>
                  <a:cubicBezTo>
                    <a:pt x="89" y="254"/>
                    <a:pt x="89" y="254"/>
                    <a:pt x="89" y="254"/>
                  </a:cubicBezTo>
                  <a:close/>
                  <a:moveTo>
                    <a:pt x="503" y="129"/>
                  </a:moveTo>
                  <a:cubicBezTo>
                    <a:pt x="290" y="9"/>
                    <a:pt x="290" y="9"/>
                    <a:pt x="290" y="9"/>
                  </a:cubicBezTo>
                  <a:cubicBezTo>
                    <a:pt x="274" y="0"/>
                    <a:pt x="246" y="0"/>
                    <a:pt x="230" y="9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0" y="138"/>
                    <a:pt x="0" y="153"/>
                    <a:pt x="17" y="163"/>
                  </a:cubicBezTo>
                  <a:cubicBezTo>
                    <a:pt x="230" y="282"/>
                    <a:pt x="230" y="282"/>
                    <a:pt x="230" y="282"/>
                  </a:cubicBezTo>
                  <a:cubicBezTo>
                    <a:pt x="246" y="291"/>
                    <a:pt x="274" y="291"/>
                    <a:pt x="290" y="282"/>
                  </a:cubicBezTo>
                  <a:cubicBezTo>
                    <a:pt x="428" y="205"/>
                    <a:pt x="428" y="205"/>
                    <a:pt x="428" y="205"/>
                  </a:cubicBezTo>
                  <a:cubicBezTo>
                    <a:pt x="279" y="170"/>
                    <a:pt x="279" y="170"/>
                    <a:pt x="279" y="170"/>
                  </a:cubicBezTo>
                  <a:cubicBezTo>
                    <a:pt x="273" y="171"/>
                    <a:pt x="267" y="172"/>
                    <a:pt x="260" y="172"/>
                  </a:cubicBezTo>
                  <a:cubicBezTo>
                    <a:pt x="233" y="172"/>
                    <a:pt x="211" y="159"/>
                    <a:pt x="211" y="143"/>
                  </a:cubicBezTo>
                  <a:cubicBezTo>
                    <a:pt x="211" y="127"/>
                    <a:pt x="233" y="114"/>
                    <a:pt x="260" y="114"/>
                  </a:cubicBezTo>
                  <a:cubicBezTo>
                    <a:pt x="281" y="114"/>
                    <a:pt x="299" y="122"/>
                    <a:pt x="306" y="133"/>
                  </a:cubicBezTo>
                  <a:cubicBezTo>
                    <a:pt x="464" y="185"/>
                    <a:pt x="464" y="185"/>
                    <a:pt x="464" y="185"/>
                  </a:cubicBezTo>
                  <a:cubicBezTo>
                    <a:pt x="503" y="163"/>
                    <a:pt x="503" y="163"/>
                    <a:pt x="503" y="163"/>
                  </a:cubicBezTo>
                  <a:cubicBezTo>
                    <a:pt x="520" y="153"/>
                    <a:pt x="520" y="138"/>
                    <a:pt x="503" y="129"/>
                  </a:cubicBezTo>
                  <a:close/>
                  <a:moveTo>
                    <a:pt x="438" y="355"/>
                  </a:moveTo>
                  <a:cubicBezTo>
                    <a:pt x="437" y="365"/>
                    <a:pt x="471" y="381"/>
                    <a:pt x="474" y="352"/>
                  </a:cubicBezTo>
                  <a:cubicBezTo>
                    <a:pt x="489" y="222"/>
                    <a:pt x="464" y="185"/>
                    <a:pt x="464" y="185"/>
                  </a:cubicBezTo>
                  <a:cubicBezTo>
                    <a:pt x="428" y="205"/>
                    <a:pt x="428" y="205"/>
                    <a:pt x="428" y="205"/>
                  </a:cubicBezTo>
                  <a:cubicBezTo>
                    <a:pt x="428" y="205"/>
                    <a:pt x="458" y="234"/>
                    <a:pt x="438" y="355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FFC00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6" name="그룹 125"/>
          <p:cNvGrpSpPr/>
          <p:nvPr/>
        </p:nvGrpSpPr>
        <p:grpSpPr>
          <a:xfrm>
            <a:off x="4932625" y="5209276"/>
            <a:ext cx="6384746" cy="1070038"/>
            <a:chOff x="4932625" y="4995007"/>
            <a:chExt cx="6384746" cy="1070038"/>
          </a:xfrm>
        </p:grpSpPr>
        <p:sp>
          <p:nvSpPr>
            <p:cNvPr id="109" name="TextBox 108"/>
            <p:cNvSpPr txBox="1"/>
            <p:nvPr/>
          </p:nvSpPr>
          <p:spPr>
            <a:xfrm>
              <a:off x="5305171" y="5367995"/>
              <a:ext cx="6012200" cy="697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인간과 기계의 장점을 살린 </a:t>
              </a:r>
              <a:r>
                <a:rPr lang="ko-KR" altLang="en-U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융합으로 미래에 필요한 융합</a:t>
              </a:r>
              <a:endPara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 Light" panose="020B0306030504020204" pitchFamily="34" charset="0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인간지능과</a:t>
              </a:r>
              <a:r>
                <a:rPr lang="ko-KR" altLang="en-U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 </a:t>
              </a:r>
              <a:r>
                <a:rPr lang="ko-KR" altLang="en-U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기계지능의</a:t>
              </a:r>
              <a:r>
                <a:rPr lang="ko-KR" altLang="en-U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 장단점과 한계에 대한 깊은 이해가 필요함</a:t>
              </a:r>
              <a:endParaRPr lang="bg-BG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 Light" panose="020B0306030504020204" pitchFamily="34" charset="0"/>
              </a:endParaRPr>
            </a:p>
          </p:txBody>
        </p:sp>
        <p:sp>
          <p:nvSpPr>
            <p:cNvPr id="110" name="Rectangle 5"/>
            <p:cNvSpPr/>
            <p:nvPr/>
          </p:nvSpPr>
          <p:spPr>
            <a:xfrm>
              <a:off x="4932625" y="4995007"/>
              <a:ext cx="409392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1" dirty="0" err="1" smtClean="0">
                  <a:latin typeface="+mn-ea"/>
                  <a:cs typeface="Open Sans Light" panose="020B0306030504020204" pitchFamily="34" charset="0"/>
                </a:rPr>
                <a:t>하이브리드</a:t>
              </a:r>
              <a:r>
                <a:rPr lang="en-US" altLang="ko-KR" b="1" dirty="0" smtClean="0">
                  <a:latin typeface="+mn-ea"/>
                  <a:cs typeface="Open Sans Light" panose="020B0306030504020204" pitchFamily="34" charset="0"/>
                </a:rPr>
                <a:t>(</a:t>
              </a:r>
              <a:r>
                <a:rPr lang="ko-KR" altLang="en-US" b="1" dirty="0" smtClean="0">
                  <a:latin typeface="+mn-ea"/>
                  <a:cs typeface="Open Sans Light" panose="020B0306030504020204" pitchFamily="34" charset="0"/>
                </a:rPr>
                <a:t>인간</a:t>
              </a:r>
              <a:r>
                <a:rPr lang="en-US" altLang="ko-KR" b="1" dirty="0" smtClean="0">
                  <a:latin typeface="+mn-ea"/>
                  <a:cs typeface="Open Sans Light" panose="020B0306030504020204" pitchFamily="34" charset="0"/>
                </a:rPr>
                <a:t>+AI</a:t>
              </a:r>
              <a:r>
                <a:rPr lang="ko-KR" altLang="en-US" b="1" dirty="0" smtClean="0">
                  <a:latin typeface="+mn-ea"/>
                  <a:cs typeface="Open Sans Light" panose="020B0306030504020204" pitchFamily="34" charset="0"/>
                </a:rPr>
                <a:t>기계</a:t>
              </a:r>
              <a:r>
                <a:rPr lang="en-US" altLang="ko-KR" b="1" dirty="0" smtClean="0">
                  <a:latin typeface="+mn-ea"/>
                  <a:cs typeface="Open Sans Light" panose="020B0306030504020204" pitchFamily="34" charset="0"/>
                </a:rPr>
                <a:t>)</a:t>
              </a:r>
              <a:r>
                <a:rPr lang="ko-KR" altLang="en-US" b="1" dirty="0" smtClean="0">
                  <a:latin typeface="+mn-ea"/>
                  <a:cs typeface="Open Sans Light" panose="020B0306030504020204" pitchFamily="34" charset="0"/>
                </a:rPr>
                <a:t> </a:t>
              </a:r>
              <a:r>
                <a:rPr lang="ko-KR" altLang="en-US" b="1" dirty="0">
                  <a:latin typeface="+mn-ea"/>
                  <a:cs typeface="Open Sans Light" panose="020B0306030504020204" pitchFamily="34" charset="0"/>
                </a:rPr>
                <a:t>융합</a:t>
              </a:r>
              <a:endParaRPr lang="bg-BG" altLang="ko-KR" b="1" dirty="0">
                <a:latin typeface="+mn-ea"/>
              </a:endParaRPr>
            </a:p>
          </p:txBody>
        </p:sp>
      </p:grpSp>
      <p:grpSp>
        <p:nvGrpSpPr>
          <p:cNvPr id="124" name="그룹 123"/>
          <p:cNvGrpSpPr/>
          <p:nvPr/>
        </p:nvGrpSpPr>
        <p:grpSpPr>
          <a:xfrm>
            <a:off x="4932625" y="1692773"/>
            <a:ext cx="6384745" cy="1434818"/>
            <a:chOff x="4932625" y="2005675"/>
            <a:chExt cx="6384745" cy="1434818"/>
          </a:xfrm>
        </p:grpSpPr>
        <p:sp>
          <p:nvSpPr>
            <p:cNvPr id="114" name="Rectangle 5"/>
            <p:cNvSpPr/>
            <p:nvPr/>
          </p:nvSpPr>
          <p:spPr>
            <a:xfrm>
              <a:off x="4932625" y="2005675"/>
              <a:ext cx="298710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1" dirty="0" smtClean="0">
                  <a:latin typeface="+mn-ea"/>
                  <a:cs typeface="Open Sans Light" panose="020B0306030504020204" pitchFamily="34" charset="0"/>
                </a:rPr>
                <a:t>개인적</a:t>
              </a:r>
              <a:r>
                <a:rPr lang="en-US" altLang="ko-KR" b="1" dirty="0" smtClean="0">
                  <a:latin typeface="+mn-ea"/>
                  <a:cs typeface="Open Sans Light" panose="020B0306030504020204" pitchFamily="34" charset="0"/>
                </a:rPr>
                <a:t>(</a:t>
              </a:r>
              <a:r>
                <a:rPr lang="ko-KR" altLang="en-US" b="1" dirty="0" smtClean="0">
                  <a:latin typeface="+mn-ea"/>
                  <a:cs typeface="Open Sans Light" panose="020B0306030504020204" pitchFamily="34" charset="0"/>
                </a:rPr>
                <a:t>내부</a:t>
              </a:r>
              <a:r>
                <a:rPr lang="en-US" altLang="ko-KR" b="1" dirty="0" smtClean="0">
                  <a:latin typeface="+mn-ea"/>
                  <a:cs typeface="Open Sans Light" panose="020B0306030504020204" pitchFamily="34" charset="0"/>
                </a:rPr>
                <a:t>)</a:t>
              </a:r>
              <a:r>
                <a:rPr lang="ko-KR" altLang="en-US" b="1" dirty="0" smtClean="0">
                  <a:latin typeface="+mn-ea"/>
                  <a:cs typeface="Open Sans Light" panose="020B0306030504020204" pitchFamily="34" charset="0"/>
                </a:rPr>
                <a:t> </a:t>
              </a:r>
              <a:r>
                <a:rPr lang="ko-KR" altLang="en-US" b="1" dirty="0">
                  <a:latin typeface="+mn-ea"/>
                  <a:cs typeface="Open Sans Light" panose="020B0306030504020204" pitchFamily="34" charset="0"/>
                </a:rPr>
                <a:t>융합</a:t>
              </a:r>
              <a:endParaRPr lang="bg-BG" altLang="ko-KR" b="1" dirty="0">
                <a:latin typeface="+mn-ea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5305169" y="2378664"/>
              <a:ext cx="6012201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개인 안</a:t>
              </a:r>
              <a:r>
                <a:rPr lang="en-US" altLang="ko-K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(Internal)</a:t>
              </a:r>
              <a:r>
                <a:rPr lang="ko-KR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에서의 융합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인문학</a:t>
              </a:r>
              <a:r>
                <a:rPr lang="en-US" altLang="ko-K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, </a:t>
              </a:r>
              <a:r>
                <a:rPr lang="ko-KR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기술</a:t>
              </a:r>
              <a:r>
                <a:rPr lang="en-US" altLang="ko-K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, </a:t>
              </a:r>
              <a:r>
                <a:rPr lang="ko-KR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과학</a:t>
              </a:r>
              <a:r>
                <a:rPr lang="en-US" altLang="ko-K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, </a:t>
              </a:r>
              <a:r>
                <a:rPr lang="ko-KR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예술 등 다양한 학문분야를 융합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개인 </a:t>
              </a:r>
              <a:r>
                <a:rPr lang="ko-KR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역량의 </a:t>
              </a:r>
              <a:r>
                <a:rPr lang="ko-KR" altLang="en-U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극대화</a:t>
              </a:r>
              <a:r>
                <a:rPr lang="en-US" altLang="ko-KR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, but </a:t>
              </a:r>
              <a:r>
                <a:rPr lang="ko-KR" altLang="en-U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깊이와 넓이의 한계 </a:t>
              </a:r>
              <a:endParaRPr lang="bg-BG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 Light" panose="020B0306030504020204" pitchFamily="34" charset="0"/>
              </a:endParaRPr>
            </a:p>
          </p:txBody>
        </p:sp>
      </p:grpSp>
      <p:grpSp>
        <p:nvGrpSpPr>
          <p:cNvPr id="125" name="그룹 124"/>
          <p:cNvGrpSpPr/>
          <p:nvPr/>
        </p:nvGrpSpPr>
        <p:grpSpPr>
          <a:xfrm>
            <a:off x="4932625" y="3349022"/>
            <a:ext cx="6895852" cy="1757984"/>
            <a:chOff x="4932625" y="3661924"/>
            <a:chExt cx="6384745" cy="1757984"/>
          </a:xfrm>
        </p:grpSpPr>
        <p:sp>
          <p:nvSpPr>
            <p:cNvPr id="118" name="Rectangle 5"/>
            <p:cNvSpPr/>
            <p:nvPr/>
          </p:nvSpPr>
          <p:spPr>
            <a:xfrm>
              <a:off x="4932625" y="3661924"/>
              <a:ext cx="298710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1" dirty="0" smtClean="0">
                  <a:latin typeface="+mn-ea"/>
                  <a:cs typeface="Open Sans Light" panose="020B0306030504020204" pitchFamily="34" charset="0"/>
                </a:rPr>
                <a:t>사람간</a:t>
              </a:r>
              <a:r>
                <a:rPr lang="en-US" altLang="ko-KR" b="1" dirty="0" smtClean="0">
                  <a:latin typeface="+mn-ea"/>
                  <a:cs typeface="Open Sans Light" panose="020B0306030504020204" pitchFamily="34" charset="0"/>
                </a:rPr>
                <a:t>(</a:t>
              </a:r>
              <a:r>
                <a:rPr lang="ko-KR" altLang="en-US" b="1" dirty="0" smtClean="0">
                  <a:latin typeface="+mn-ea"/>
                  <a:cs typeface="Open Sans Light" panose="020B0306030504020204" pitchFamily="34" charset="0"/>
                </a:rPr>
                <a:t>외부</a:t>
              </a:r>
              <a:r>
                <a:rPr lang="en-US" altLang="ko-KR" b="1" dirty="0" smtClean="0">
                  <a:latin typeface="+mn-ea"/>
                  <a:cs typeface="Open Sans Light" panose="020B0306030504020204" pitchFamily="34" charset="0"/>
                </a:rPr>
                <a:t>)</a:t>
              </a:r>
              <a:r>
                <a:rPr lang="ko-KR" altLang="en-US" b="1" dirty="0" smtClean="0">
                  <a:latin typeface="+mn-ea"/>
                  <a:cs typeface="Open Sans Light" panose="020B0306030504020204" pitchFamily="34" charset="0"/>
                </a:rPr>
                <a:t> </a:t>
              </a:r>
              <a:r>
                <a:rPr lang="ko-KR" altLang="en-US" b="1" dirty="0">
                  <a:latin typeface="+mn-ea"/>
                  <a:cs typeface="Open Sans Light" panose="020B0306030504020204" pitchFamily="34" charset="0"/>
                </a:rPr>
                <a:t>융합</a:t>
              </a:r>
              <a:endParaRPr lang="bg-BG" altLang="ko-KR" b="1" dirty="0">
                <a:latin typeface="+mn-ea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305170" y="4034913"/>
              <a:ext cx="60122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개인 간</a:t>
              </a:r>
              <a:r>
                <a:rPr lang="en-US" altLang="ko-K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(External) </a:t>
              </a:r>
              <a:r>
                <a:rPr lang="ko-KR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융합  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다른 </a:t>
              </a:r>
              <a:r>
                <a:rPr lang="ko-KR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전문지식을 갖고 있는 사람들과의 </a:t>
              </a:r>
              <a:r>
                <a:rPr lang="ko-KR" altLang="en-U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융합</a:t>
              </a:r>
              <a:endPara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 Light" panose="020B0306030504020204" pitchFamily="34" charset="0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다른 분야와의 융합은 매우</a:t>
              </a:r>
              <a:r>
                <a:rPr lang="en-US" altLang="ko-KR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 </a:t>
              </a:r>
              <a:r>
                <a:rPr lang="ko-KR" altLang="en-U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어려움</a:t>
              </a:r>
              <a:r>
                <a:rPr lang="en-US" altLang="ko-KR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(</a:t>
              </a:r>
              <a:r>
                <a:rPr lang="en-US" altLang="ko-KR" sz="1400" b="1" dirty="0" smtClean="0">
                  <a:solidFill>
                    <a:srgbClr val="FF0000"/>
                  </a:solidFill>
                  <a:latin typeface="+mn-ea"/>
                  <a:cs typeface="Open Sans Light" panose="020B0306030504020204" pitchFamily="34" charset="0"/>
                </a:rPr>
                <a:t>The Gift of the Magi</a:t>
              </a:r>
              <a:r>
                <a:rPr lang="en-US" altLang="ko-KR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, by O. Henry) </a:t>
              </a:r>
              <a:r>
                <a:rPr lang="ko-KR" altLang="en-U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 </a:t>
              </a:r>
              <a:endPara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 Light" panose="020B0306030504020204" pitchFamily="34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 </a:t>
              </a:r>
              <a:r>
                <a:rPr lang="en-US" altLang="ko-KR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       : </a:t>
              </a:r>
              <a:r>
                <a:rPr lang="ko-KR" altLang="en-U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관점과 사고방식의</a:t>
              </a:r>
              <a:r>
                <a:rPr lang="en-US" altLang="ko-KR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 </a:t>
              </a:r>
              <a:r>
                <a:rPr lang="ko-KR" altLang="en-U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차이</a:t>
              </a:r>
              <a:r>
                <a:rPr lang="en-US" altLang="ko-KR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, </a:t>
              </a:r>
              <a:r>
                <a:rPr lang="ko-KR" altLang="en-U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소통의 어려움</a:t>
              </a:r>
              <a:endParaRPr lang="bg-BG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 Light" panose="020B0306030504020204" pitchFamily="34" charset="0"/>
              </a:endParaRPr>
            </a:p>
          </p:txBody>
        </p:sp>
      </p:grpSp>
      <p:sp>
        <p:nvSpPr>
          <p:cNvPr id="123" name="제목 2"/>
          <p:cNvSpPr txBox="1">
            <a:spLocks/>
          </p:cNvSpPr>
          <p:nvPr/>
        </p:nvSpPr>
        <p:spPr>
          <a:xfrm>
            <a:off x="1358899" y="266700"/>
            <a:ext cx="9958471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어떻게 융합하는가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? 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– 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세 가지 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융합</a:t>
            </a:r>
            <a:endParaRPr lang="en-US" altLang="ko-KR" sz="36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Open Sans" panose="020B0606030504020204" pitchFamily="34" charset="0"/>
            </a:endParaRPr>
          </a:p>
        </p:txBody>
      </p:sp>
      <p:sp>
        <p:nvSpPr>
          <p:cNvPr id="127" name="슬라이드 번호 개체 틀 1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C000-942F-463A-8EC5-40345FAF3BAA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48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1398256" y="4788412"/>
            <a:ext cx="4683379" cy="788486"/>
            <a:chOff x="7854264" y="2574127"/>
            <a:chExt cx="4683379" cy="788486"/>
          </a:xfrm>
        </p:grpSpPr>
        <p:sp>
          <p:nvSpPr>
            <p:cNvPr id="109" name="TextBox 108"/>
            <p:cNvSpPr txBox="1"/>
            <p:nvPr/>
          </p:nvSpPr>
          <p:spPr>
            <a:xfrm>
              <a:off x="7854264" y="2947115"/>
              <a:ext cx="468337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개인적</a:t>
              </a:r>
              <a:r>
                <a:rPr lang="en-US" altLang="ko-KR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(</a:t>
              </a:r>
              <a:r>
                <a:rPr lang="ko-KR" altLang="en-U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내부</a:t>
              </a:r>
              <a:r>
                <a:rPr lang="en-US" altLang="ko-KR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)</a:t>
              </a:r>
              <a:r>
                <a:rPr lang="ko-KR" altLang="en-U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 </a:t>
              </a:r>
              <a:r>
                <a:rPr lang="ko-KR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융합의 기초 능력</a:t>
              </a:r>
              <a:endParaRPr lang="bg-BG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 Light" panose="020B0306030504020204" pitchFamily="34" charset="0"/>
              </a:endParaRPr>
            </a:p>
          </p:txBody>
        </p:sp>
        <p:sp>
          <p:nvSpPr>
            <p:cNvPr id="110" name="Rectangle 5"/>
            <p:cNvSpPr/>
            <p:nvPr/>
          </p:nvSpPr>
          <p:spPr>
            <a:xfrm>
              <a:off x="7854264" y="2574127"/>
              <a:ext cx="38868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1" dirty="0">
                  <a:latin typeface="+mn-ea"/>
                  <a:cs typeface="Open Sans Light" panose="020B0306030504020204" pitchFamily="34" charset="0"/>
                </a:rPr>
                <a:t>여러 분야에 대한 기본적인 이해</a:t>
              </a:r>
              <a:endParaRPr lang="bg-BG" altLang="ko-KR" b="1" dirty="0">
                <a:latin typeface="+mn-ea"/>
              </a:endParaRPr>
            </a:p>
          </p:txBody>
        </p:sp>
      </p:grpSp>
      <p:sp>
        <p:nvSpPr>
          <p:cNvPr id="123" name="제목 2"/>
          <p:cNvSpPr txBox="1">
            <a:spLocks/>
          </p:cNvSpPr>
          <p:nvPr/>
        </p:nvSpPr>
        <p:spPr>
          <a:xfrm>
            <a:off x="1358899" y="266700"/>
            <a:ext cx="9958471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어떻게 융합하는가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? 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- 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융합을 잘하는 방법</a:t>
            </a:r>
            <a:endParaRPr lang="en-US" altLang="ko-KR" sz="36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Open Sans" panose="020B0606030504020204" pitchFamily="34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8280215" y="2526425"/>
            <a:ext cx="4683379" cy="1070038"/>
            <a:chOff x="8256436" y="3636909"/>
            <a:chExt cx="4683379" cy="1070038"/>
          </a:xfrm>
        </p:grpSpPr>
        <p:sp>
          <p:nvSpPr>
            <p:cNvPr id="184" name="TextBox 183"/>
            <p:cNvSpPr txBox="1"/>
            <p:nvPr/>
          </p:nvSpPr>
          <p:spPr>
            <a:xfrm>
              <a:off x="8256436" y="4009897"/>
              <a:ext cx="4683379" cy="697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고정관념을 버리고 창의성을 발휘에 필요</a:t>
              </a:r>
              <a:endPara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 Light" panose="020B0306030504020204" pitchFamily="34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사람간 </a:t>
              </a:r>
              <a:r>
                <a:rPr lang="ko-KR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외부 융합에 반드시 필요</a:t>
              </a:r>
              <a:endParaRPr lang="bg-BG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 Light" panose="020B0306030504020204" pitchFamily="34" charset="0"/>
              </a:endParaRPr>
            </a:p>
          </p:txBody>
        </p:sp>
        <p:sp>
          <p:nvSpPr>
            <p:cNvPr id="185" name="Rectangle 5"/>
            <p:cNvSpPr/>
            <p:nvPr/>
          </p:nvSpPr>
          <p:spPr>
            <a:xfrm>
              <a:off x="8256436" y="3636909"/>
              <a:ext cx="298710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1" dirty="0" smtClean="0">
                  <a:latin typeface="+mn-ea"/>
                  <a:cs typeface="Open Sans Light" panose="020B0306030504020204" pitchFamily="34" charset="0"/>
                </a:rPr>
                <a:t>열린 마음과 협력적 </a:t>
              </a:r>
              <a:r>
                <a:rPr lang="ko-KR" altLang="en-US" b="1" dirty="0">
                  <a:latin typeface="+mn-ea"/>
                  <a:cs typeface="Open Sans Light" panose="020B0306030504020204" pitchFamily="34" charset="0"/>
                </a:rPr>
                <a:t>태도</a:t>
              </a:r>
              <a:endParaRPr lang="bg-BG" altLang="ko-KR" b="1" dirty="0">
                <a:latin typeface="+mn-ea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8280215" y="3937583"/>
            <a:ext cx="4683379" cy="746873"/>
            <a:chOff x="7854264" y="4664692"/>
            <a:chExt cx="4683379" cy="746873"/>
          </a:xfrm>
        </p:grpSpPr>
        <p:sp>
          <p:nvSpPr>
            <p:cNvPr id="187" name="TextBox 186"/>
            <p:cNvSpPr txBox="1"/>
            <p:nvPr/>
          </p:nvSpPr>
          <p:spPr>
            <a:xfrm>
              <a:off x="7854264" y="5037680"/>
              <a:ext cx="4683379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창의성은 우연히 발현되지 않는다</a:t>
              </a:r>
              <a:endParaRPr lang="bg-BG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 Light" panose="020B0306030504020204" pitchFamily="34" charset="0"/>
              </a:endParaRPr>
            </a:p>
          </p:txBody>
        </p:sp>
        <p:sp>
          <p:nvSpPr>
            <p:cNvPr id="188" name="Rectangle 5"/>
            <p:cNvSpPr/>
            <p:nvPr/>
          </p:nvSpPr>
          <p:spPr>
            <a:xfrm>
              <a:off x="7854264" y="4664692"/>
              <a:ext cx="298710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1" dirty="0">
                  <a:latin typeface="+mn-ea"/>
                  <a:cs typeface="Open Sans Light" panose="020B0306030504020204" pitchFamily="34" charset="0"/>
                </a:rPr>
                <a:t>융합에 대한 구체적 목표</a:t>
              </a:r>
              <a:endParaRPr lang="bg-BG" altLang="ko-KR" b="1" dirty="0">
                <a:latin typeface="+mn-ea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5005" y="2375131"/>
            <a:ext cx="4683380" cy="788486"/>
            <a:chOff x="55005" y="2508481"/>
            <a:chExt cx="4683380" cy="788486"/>
          </a:xfrm>
        </p:grpSpPr>
        <p:sp>
          <p:nvSpPr>
            <p:cNvPr id="190" name="TextBox 189"/>
            <p:cNvSpPr txBox="1"/>
            <p:nvPr/>
          </p:nvSpPr>
          <p:spPr>
            <a:xfrm>
              <a:off x="55005" y="2881469"/>
              <a:ext cx="468337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1</a:t>
              </a:r>
              <a:r>
                <a:rPr lang="ko-KR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만시간의 법칙</a:t>
              </a:r>
              <a:r>
                <a:rPr lang="en-US" altLang="ko-K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, </a:t>
              </a:r>
              <a:r>
                <a:rPr lang="ko-KR" altLang="en-U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전문성</a:t>
              </a:r>
              <a:r>
                <a:rPr lang="en-US" altLang="ko-KR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, </a:t>
              </a:r>
              <a:r>
                <a:rPr lang="ko-KR" altLang="en-U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통찰력</a:t>
              </a:r>
              <a:r>
                <a:rPr lang="en-US" altLang="ko-KR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(</a:t>
              </a:r>
              <a:r>
                <a:rPr lang="ko-KR" altLang="en-U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내공</a:t>
              </a:r>
              <a:r>
                <a:rPr lang="en-US" altLang="ko-KR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)</a:t>
              </a:r>
              <a:endParaRPr lang="bg-BG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 Light" panose="020B0306030504020204" pitchFamily="34" charset="0"/>
              </a:endParaRPr>
            </a:p>
          </p:txBody>
        </p:sp>
        <p:sp>
          <p:nvSpPr>
            <p:cNvPr id="191" name="Rectangle 5"/>
            <p:cNvSpPr/>
            <p:nvPr/>
          </p:nvSpPr>
          <p:spPr>
            <a:xfrm>
              <a:off x="1166071" y="2508481"/>
              <a:ext cx="35723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b="1" dirty="0">
                  <a:latin typeface="+mn-ea"/>
                  <a:cs typeface="Open Sans Light" panose="020B0306030504020204" pitchFamily="34" charset="0"/>
                </a:rPr>
                <a:t>한 분야에서의 탁월함</a:t>
              </a:r>
              <a:endParaRPr lang="bg-BG" altLang="ko-KR" b="1" dirty="0">
                <a:latin typeface="+mn-ea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-203942" y="3490004"/>
            <a:ext cx="4683379" cy="1070038"/>
            <a:chOff x="-190523" y="3571263"/>
            <a:chExt cx="4683379" cy="1070038"/>
          </a:xfrm>
        </p:grpSpPr>
        <p:sp>
          <p:nvSpPr>
            <p:cNvPr id="193" name="TextBox 192"/>
            <p:cNvSpPr txBox="1"/>
            <p:nvPr/>
          </p:nvSpPr>
          <p:spPr>
            <a:xfrm>
              <a:off x="-190523" y="3944251"/>
              <a:ext cx="4683379" cy="697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기술의 발전 속도는 기하급수적</a:t>
              </a:r>
              <a:endPara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 Light" panose="020B0306030504020204" pitchFamily="34" charset="0"/>
              </a:endParaRPr>
            </a:p>
            <a:p>
              <a:pPr algn="r">
                <a:lnSpc>
                  <a:spcPct val="150000"/>
                </a:lnSpc>
              </a:pPr>
              <a:r>
                <a:rPr lang="ko-KR" altLang="en-U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하이브리드</a:t>
              </a:r>
              <a:r>
                <a:rPr lang="ko-KR" altLang="en-U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 </a:t>
              </a:r>
              <a:r>
                <a:rPr lang="ko-KR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융합에 필요</a:t>
              </a:r>
              <a:endParaRPr lang="bg-BG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 Light" panose="020B0306030504020204" pitchFamily="34" charset="0"/>
              </a:endParaRPr>
            </a:p>
          </p:txBody>
        </p:sp>
        <p:sp>
          <p:nvSpPr>
            <p:cNvPr id="194" name="Rectangle 5"/>
            <p:cNvSpPr/>
            <p:nvPr/>
          </p:nvSpPr>
          <p:spPr>
            <a:xfrm>
              <a:off x="1505751" y="3571263"/>
              <a:ext cx="298710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b="1" dirty="0">
                  <a:latin typeface="+mn-ea"/>
                  <a:cs typeface="Open Sans Light" panose="020B0306030504020204" pitchFamily="34" charset="0"/>
                </a:rPr>
                <a:t>신기술에 대한 계속적 학습</a:t>
              </a:r>
              <a:endParaRPr lang="bg-BG" altLang="ko-KR" b="1" dirty="0">
                <a:latin typeface="+mn-ea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540942" y="2062053"/>
            <a:ext cx="3547752" cy="3247610"/>
            <a:chOff x="4540942" y="2062053"/>
            <a:chExt cx="3547752" cy="3247610"/>
          </a:xfrm>
        </p:grpSpPr>
        <p:sp>
          <p:nvSpPr>
            <p:cNvPr id="158" name="Freeform 6"/>
            <p:cNvSpPr>
              <a:spLocks/>
            </p:cNvSpPr>
            <p:nvPr/>
          </p:nvSpPr>
          <p:spPr bwMode="auto">
            <a:xfrm>
              <a:off x="7132258" y="3624852"/>
              <a:ext cx="956436" cy="686168"/>
            </a:xfrm>
            <a:custGeom>
              <a:avLst/>
              <a:gdLst>
                <a:gd name="T0" fmla="*/ 222 w 443"/>
                <a:gd name="T1" fmla="*/ 0 h 318"/>
                <a:gd name="T2" fmla="*/ 115 w 443"/>
                <a:gd name="T3" fmla="*/ 44 h 318"/>
                <a:gd name="T4" fmla="*/ 0 w 443"/>
                <a:gd name="T5" fmla="*/ 159 h 318"/>
                <a:gd name="T6" fmla="*/ 115 w 443"/>
                <a:gd name="T7" fmla="*/ 274 h 318"/>
                <a:gd name="T8" fmla="*/ 222 w 443"/>
                <a:gd name="T9" fmla="*/ 318 h 318"/>
                <a:gd name="T10" fmla="*/ 328 w 443"/>
                <a:gd name="T11" fmla="*/ 274 h 318"/>
                <a:gd name="T12" fmla="*/ 443 w 443"/>
                <a:gd name="T13" fmla="*/ 159 h 318"/>
                <a:gd name="T14" fmla="*/ 328 w 443"/>
                <a:gd name="T15" fmla="*/ 44 h 318"/>
                <a:gd name="T16" fmla="*/ 222 w 443"/>
                <a:gd name="T17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3" h="318">
                  <a:moveTo>
                    <a:pt x="222" y="0"/>
                  </a:moveTo>
                  <a:cubicBezTo>
                    <a:pt x="183" y="0"/>
                    <a:pt x="144" y="14"/>
                    <a:pt x="115" y="44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115" y="274"/>
                    <a:pt x="115" y="274"/>
                    <a:pt x="115" y="274"/>
                  </a:cubicBezTo>
                  <a:cubicBezTo>
                    <a:pt x="144" y="304"/>
                    <a:pt x="183" y="318"/>
                    <a:pt x="222" y="318"/>
                  </a:cubicBezTo>
                  <a:cubicBezTo>
                    <a:pt x="260" y="318"/>
                    <a:pt x="299" y="304"/>
                    <a:pt x="328" y="274"/>
                  </a:cubicBezTo>
                  <a:cubicBezTo>
                    <a:pt x="443" y="159"/>
                    <a:pt x="443" y="159"/>
                    <a:pt x="443" y="159"/>
                  </a:cubicBezTo>
                  <a:cubicBezTo>
                    <a:pt x="328" y="44"/>
                    <a:pt x="328" y="44"/>
                    <a:pt x="328" y="44"/>
                  </a:cubicBezTo>
                  <a:cubicBezTo>
                    <a:pt x="299" y="14"/>
                    <a:pt x="260" y="0"/>
                    <a:pt x="222" y="0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59" name="Freeform 7"/>
            <p:cNvSpPr>
              <a:spLocks/>
            </p:cNvSpPr>
            <p:nvPr/>
          </p:nvSpPr>
          <p:spPr bwMode="auto">
            <a:xfrm>
              <a:off x="4540942" y="3624852"/>
              <a:ext cx="959060" cy="686168"/>
            </a:xfrm>
            <a:custGeom>
              <a:avLst/>
              <a:gdLst>
                <a:gd name="T0" fmla="*/ 222 w 444"/>
                <a:gd name="T1" fmla="*/ 0 h 318"/>
                <a:gd name="T2" fmla="*/ 116 w 444"/>
                <a:gd name="T3" fmla="*/ 44 h 318"/>
                <a:gd name="T4" fmla="*/ 0 w 444"/>
                <a:gd name="T5" fmla="*/ 159 h 318"/>
                <a:gd name="T6" fmla="*/ 116 w 444"/>
                <a:gd name="T7" fmla="*/ 274 h 318"/>
                <a:gd name="T8" fmla="*/ 222 w 444"/>
                <a:gd name="T9" fmla="*/ 318 h 318"/>
                <a:gd name="T10" fmla="*/ 329 w 444"/>
                <a:gd name="T11" fmla="*/ 274 h 318"/>
                <a:gd name="T12" fmla="*/ 444 w 444"/>
                <a:gd name="T13" fmla="*/ 159 h 318"/>
                <a:gd name="T14" fmla="*/ 329 w 444"/>
                <a:gd name="T15" fmla="*/ 44 h 318"/>
                <a:gd name="T16" fmla="*/ 222 w 444"/>
                <a:gd name="T17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4" h="318">
                  <a:moveTo>
                    <a:pt x="222" y="0"/>
                  </a:moveTo>
                  <a:cubicBezTo>
                    <a:pt x="184" y="0"/>
                    <a:pt x="145" y="14"/>
                    <a:pt x="116" y="44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116" y="274"/>
                    <a:pt x="116" y="274"/>
                    <a:pt x="116" y="274"/>
                  </a:cubicBezTo>
                  <a:cubicBezTo>
                    <a:pt x="145" y="304"/>
                    <a:pt x="184" y="318"/>
                    <a:pt x="222" y="318"/>
                  </a:cubicBezTo>
                  <a:cubicBezTo>
                    <a:pt x="261" y="318"/>
                    <a:pt x="299" y="304"/>
                    <a:pt x="329" y="274"/>
                  </a:cubicBezTo>
                  <a:cubicBezTo>
                    <a:pt x="444" y="159"/>
                    <a:pt x="444" y="159"/>
                    <a:pt x="444" y="159"/>
                  </a:cubicBezTo>
                  <a:cubicBezTo>
                    <a:pt x="329" y="44"/>
                    <a:pt x="329" y="44"/>
                    <a:pt x="329" y="44"/>
                  </a:cubicBezTo>
                  <a:cubicBezTo>
                    <a:pt x="299" y="14"/>
                    <a:pt x="261" y="0"/>
                    <a:pt x="222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692779" y="3127264"/>
              <a:ext cx="1260475" cy="2160258"/>
              <a:chOff x="5692779" y="3372284"/>
              <a:chExt cx="1260475" cy="1824035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64" name="Freeform 12"/>
              <p:cNvSpPr>
                <a:spLocks/>
              </p:cNvSpPr>
              <p:nvPr/>
            </p:nvSpPr>
            <p:spPr bwMode="auto">
              <a:xfrm>
                <a:off x="6134104" y="4908981"/>
                <a:ext cx="377825" cy="65088"/>
              </a:xfrm>
              <a:custGeom>
                <a:avLst/>
                <a:gdLst>
                  <a:gd name="T0" fmla="*/ 145 w 145"/>
                  <a:gd name="T1" fmla="*/ 12 h 25"/>
                  <a:gd name="T2" fmla="*/ 129 w 145"/>
                  <a:gd name="T3" fmla="*/ 25 h 25"/>
                  <a:gd name="T4" fmla="*/ 16 w 145"/>
                  <a:gd name="T5" fmla="*/ 25 h 25"/>
                  <a:gd name="T6" fmla="*/ 0 w 145"/>
                  <a:gd name="T7" fmla="*/ 12 h 25"/>
                  <a:gd name="T8" fmla="*/ 16 w 145"/>
                  <a:gd name="T9" fmla="*/ 0 h 25"/>
                  <a:gd name="T10" fmla="*/ 129 w 145"/>
                  <a:gd name="T11" fmla="*/ 0 h 25"/>
                  <a:gd name="T12" fmla="*/ 145 w 145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5" h="25">
                    <a:moveTo>
                      <a:pt x="145" y="12"/>
                    </a:moveTo>
                    <a:cubicBezTo>
                      <a:pt x="145" y="19"/>
                      <a:pt x="138" y="25"/>
                      <a:pt x="129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7" y="25"/>
                      <a:pt x="0" y="19"/>
                      <a:pt x="0" y="12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38" y="0"/>
                      <a:pt x="145" y="6"/>
                      <a:pt x="145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bg-BG"/>
              </a:p>
            </p:txBody>
          </p:sp>
          <p:sp>
            <p:nvSpPr>
              <p:cNvPr id="165" name="Freeform 13"/>
              <p:cNvSpPr>
                <a:spLocks/>
              </p:cNvSpPr>
              <p:nvPr/>
            </p:nvSpPr>
            <p:spPr bwMode="auto">
              <a:xfrm>
                <a:off x="6134104" y="4982006"/>
                <a:ext cx="377825" cy="65088"/>
              </a:xfrm>
              <a:custGeom>
                <a:avLst/>
                <a:gdLst>
                  <a:gd name="T0" fmla="*/ 145 w 145"/>
                  <a:gd name="T1" fmla="*/ 13 h 25"/>
                  <a:gd name="T2" fmla="*/ 129 w 145"/>
                  <a:gd name="T3" fmla="*/ 25 h 25"/>
                  <a:gd name="T4" fmla="*/ 16 w 145"/>
                  <a:gd name="T5" fmla="*/ 25 h 25"/>
                  <a:gd name="T6" fmla="*/ 0 w 145"/>
                  <a:gd name="T7" fmla="*/ 13 h 25"/>
                  <a:gd name="T8" fmla="*/ 16 w 145"/>
                  <a:gd name="T9" fmla="*/ 0 h 25"/>
                  <a:gd name="T10" fmla="*/ 129 w 145"/>
                  <a:gd name="T11" fmla="*/ 0 h 25"/>
                  <a:gd name="T12" fmla="*/ 145 w 145"/>
                  <a:gd name="T13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5" h="25">
                    <a:moveTo>
                      <a:pt x="145" y="13"/>
                    </a:moveTo>
                    <a:cubicBezTo>
                      <a:pt x="145" y="20"/>
                      <a:pt x="138" y="25"/>
                      <a:pt x="129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7" y="25"/>
                      <a:pt x="0" y="20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38" y="0"/>
                      <a:pt x="145" y="6"/>
                      <a:pt x="145" y="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bg-BG"/>
              </a:p>
            </p:txBody>
          </p:sp>
          <p:sp>
            <p:nvSpPr>
              <p:cNvPr id="166" name="Freeform 14"/>
              <p:cNvSpPr>
                <a:spLocks/>
              </p:cNvSpPr>
              <p:nvPr/>
            </p:nvSpPr>
            <p:spPr bwMode="auto">
              <a:xfrm>
                <a:off x="6134104" y="5058206"/>
                <a:ext cx="377825" cy="65088"/>
              </a:xfrm>
              <a:custGeom>
                <a:avLst/>
                <a:gdLst>
                  <a:gd name="T0" fmla="*/ 145 w 145"/>
                  <a:gd name="T1" fmla="*/ 12 h 25"/>
                  <a:gd name="T2" fmla="*/ 129 w 145"/>
                  <a:gd name="T3" fmla="*/ 25 h 25"/>
                  <a:gd name="T4" fmla="*/ 16 w 145"/>
                  <a:gd name="T5" fmla="*/ 25 h 25"/>
                  <a:gd name="T6" fmla="*/ 0 w 145"/>
                  <a:gd name="T7" fmla="*/ 12 h 25"/>
                  <a:gd name="T8" fmla="*/ 16 w 145"/>
                  <a:gd name="T9" fmla="*/ 0 h 25"/>
                  <a:gd name="T10" fmla="*/ 129 w 145"/>
                  <a:gd name="T11" fmla="*/ 0 h 25"/>
                  <a:gd name="T12" fmla="*/ 145 w 145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5" h="25">
                    <a:moveTo>
                      <a:pt x="145" y="12"/>
                    </a:moveTo>
                    <a:cubicBezTo>
                      <a:pt x="145" y="19"/>
                      <a:pt x="138" y="25"/>
                      <a:pt x="129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7" y="25"/>
                      <a:pt x="0" y="19"/>
                      <a:pt x="0" y="12"/>
                    </a:cubicBezTo>
                    <a:cubicBezTo>
                      <a:pt x="0" y="5"/>
                      <a:pt x="7" y="0"/>
                      <a:pt x="16" y="0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38" y="0"/>
                      <a:pt x="145" y="5"/>
                      <a:pt x="145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bg-BG"/>
              </a:p>
            </p:txBody>
          </p:sp>
          <p:sp>
            <p:nvSpPr>
              <p:cNvPr id="167" name="Freeform 15"/>
              <p:cNvSpPr>
                <a:spLocks/>
              </p:cNvSpPr>
              <p:nvPr/>
            </p:nvSpPr>
            <p:spPr bwMode="auto">
              <a:xfrm>
                <a:off x="6215066" y="5131231"/>
                <a:ext cx="214313" cy="65088"/>
              </a:xfrm>
              <a:custGeom>
                <a:avLst/>
                <a:gdLst>
                  <a:gd name="T0" fmla="*/ 82 w 82"/>
                  <a:gd name="T1" fmla="*/ 0 h 25"/>
                  <a:gd name="T2" fmla="*/ 41 w 82"/>
                  <a:gd name="T3" fmla="*/ 25 h 25"/>
                  <a:gd name="T4" fmla="*/ 0 w 82"/>
                  <a:gd name="T5" fmla="*/ 0 h 25"/>
                  <a:gd name="T6" fmla="*/ 82 w 82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2" h="25">
                    <a:moveTo>
                      <a:pt x="82" y="0"/>
                    </a:moveTo>
                    <a:cubicBezTo>
                      <a:pt x="82" y="14"/>
                      <a:pt x="64" y="25"/>
                      <a:pt x="41" y="25"/>
                    </a:cubicBezTo>
                    <a:cubicBezTo>
                      <a:pt x="18" y="25"/>
                      <a:pt x="0" y="14"/>
                      <a:pt x="0" y="0"/>
                    </a:cubicBezTo>
                    <a:lnTo>
                      <a:pt x="8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bg-BG"/>
              </a:p>
            </p:txBody>
          </p:sp>
          <p:sp>
            <p:nvSpPr>
              <p:cNvPr id="168" name="Freeform 16"/>
              <p:cNvSpPr>
                <a:spLocks noEditPoints="1"/>
              </p:cNvSpPr>
              <p:nvPr/>
            </p:nvSpPr>
            <p:spPr bwMode="auto">
              <a:xfrm>
                <a:off x="5692779" y="3372284"/>
                <a:ext cx="1260475" cy="1516063"/>
              </a:xfrm>
              <a:custGeom>
                <a:avLst/>
                <a:gdLst>
                  <a:gd name="T0" fmla="*/ 241 w 483"/>
                  <a:gd name="T1" fmla="*/ 0 h 580"/>
                  <a:gd name="T2" fmla="*/ 0 w 483"/>
                  <a:gd name="T3" fmla="*/ 241 h 580"/>
                  <a:gd name="T4" fmla="*/ 62 w 483"/>
                  <a:gd name="T5" fmla="*/ 402 h 580"/>
                  <a:gd name="T6" fmla="*/ 62 w 483"/>
                  <a:gd name="T7" fmla="*/ 402 h 580"/>
                  <a:gd name="T8" fmla="*/ 63 w 483"/>
                  <a:gd name="T9" fmla="*/ 403 h 580"/>
                  <a:gd name="T10" fmla="*/ 73 w 483"/>
                  <a:gd name="T11" fmla="*/ 414 h 580"/>
                  <a:gd name="T12" fmla="*/ 129 w 483"/>
                  <a:gd name="T13" fmla="*/ 483 h 580"/>
                  <a:gd name="T14" fmla="*/ 199 w 483"/>
                  <a:gd name="T15" fmla="*/ 580 h 580"/>
                  <a:gd name="T16" fmla="*/ 235 w 483"/>
                  <a:gd name="T17" fmla="*/ 580 h 580"/>
                  <a:gd name="T18" fmla="*/ 247 w 483"/>
                  <a:gd name="T19" fmla="*/ 580 h 580"/>
                  <a:gd name="T20" fmla="*/ 284 w 483"/>
                  <a:gd name="T21" fmla="*/ 580 h 580"/>
                  <a:gd name="T22" fmla="*/ 353 w 483"/>
                  <a:gd name="T23" fmla="*/ 483 h 580"/>
                  <a:gd name="T24" fmla="*/ 407 w 483"/>
                  <a:gd name="T25" fmla="*/ 416 h 580"/>
                  <a:gd name="T26" fmla="*/ 483 w 483"/>
                  <a:gd name="T27" fmla="*/ 241 h 580"/>
                  <a:gd name="T28" fmla="*/ 241 w 483"/>
                  <a:gd name="T29" fmla="*/ 0 h 580"/>
                  <a:gd name="T30" fmla="*/ 331 w 483"/>
                  <a:gd name="T31" fmla="*/ 349 h 580"/>
                  <a:gd name="T32" fmla="*/ 302 w 483"/>
                  <a:gd name="T33" fmla="*/ 388 h 580"/>
                  <a:gd name="T34" fmla="*/ 264 w 483"/>
                  <a:gd name="T35" fmla="*/ 443 h 580"/>
                  <a:gd name="T36" fmla="*/ 245 w 483"/>
                  <a:gd name="T37" fmla="*/ 443 h 580"/>
                  <a:gd name="T38" fmla="*/ 238 w 483"/>
                  <a:gd name="T39" fmla="*/ 443 h 580"/>
                  <a:gd name="T40" fmla="*/ 218 w 483"/>
                  <a:gd name="T41" fmla="*/ 443 h 580"/>
                  <a:gd name="T42" fmla="*/ 181 w 483"/>
                  <a:gd name="T43" fmla="*/ 388 h 580"/>
                  <a:gd name="T44" fmla="*/ 150 w 483"/>
                  <a:gd name="T45" fmla="*/ 348 h 580"/>
                  <a:gd name="T46" fmla="*/ 145 w 483"/>
                  <a:gd name="T47" fmla="*/ 341 h 580"/>
                  <a:gd name="T48" fmla="*/ 144 w 483"/>
                  <a:gd name="T49" fmla="*/ 341 h 580"/>
                  <a:gd name="T50" fmla="*/ 144 w 483"/>
                  <a:gd name="T51" fmla="*/ 341 h 580"/>
                  <a:gd name="T52" fmla="*/ 111 w 483"/>
                  <a:gd name="T53" fmla="*/ 248 h 580"/>
                  <a:gd name="T54" fmla="*/ 241 w 483"/>
                  <a:gd name="T55" fmla="*/ 109 h 580"/>
                  <a:gd name="T56" fmla="*/ 372 w 483"/>
                  <a:gd name="T57" fmla="*/ 248 h 580"/>
                  <a:gd name="T58" fmla="*/ 331 w 483"/>
                  <a:gd name="T59" fmla="*/ 349 h 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83" h="580">
                    <a:moveTo>
                      <a:pt x="241" y="0"/>
                    </a:moveTo>
                    <a:cubicBezTo>
                      <a:pt x="108" y="0"/>
                      <a:pt x="0" y="108"/>
                      <a:pt x="0" y="241"/>
                    </a:cubicBezTo>
                    <a:cubicBezTo>
                      <a:pt x="0" y="303"/>
                      <a:pt x="23" y="359"/>
                      <a:pt x="62" y="402"/>
                    </a:cubicBezTo>
                    <a:cubicBezTo>
                      <a:pt x="62" y="402"/>
                      <a:pt x="62" y="402"/>
                      <a:pt x="62" y="402"/>
                    </a:cubicBezTo>
                    <a:cubicBezTo>
                      <a:pt x="62" y="402"/>
                      <a:pt x="62" y="402"/>
                      <a:pt x="63" y="403"/>
                    </a:cubicBezTo>
                    <a:cubicBezTo>
                      <a:pt x="66" y="407"/>
                      <a:pt x="70" y="410"/>
                      <a:pt x="73" y="414"/>
                    </a:cubicBezTo>
                    <a:cubicBezTo>
                      <a:pt x="88" y="429"/>
                      <a:pt x="112" y="457"/>
                      <a:pt x="129" y="483"/>
                    </a:cubicBezTo>
                    <a:cubicBezTo>
                      <a:pt x="154" y="523"/>
                      <a:pt x="141" y="580"/>
                      <a:pt x="199" y="580"/>
                    </a:cubicBezTo>
                    <a:cubicBezTo>
                      <a:pt x="235" y="580"/>
                      <a:pt x="235" y="580"/>
                      <a:pt x="235" y="580"/>
                    </a:cubicBezTo>
                    <a:cubicBezTo>
                      <a:pt x="247" y="580"/>
                      <a:pt x="247" y="580"/>
                      <a:pt x="247" y="580"/>
                    </a:cubicBezTo>
                    <a:cubicBezTo>
                      <a:pt x="284" y="580"/>
                      <a:pt x="284" y="580"/>
                      <a:pt x="284" y="580"/>
                    </a:cubicBezTo>
                    <a:cubicBezTo>
                      <a:pt x="341" y="580"/>
                      <a:pt x="329" y="523"/>
                      <a:pt x="353" y="483"/>
                    </a:cubicBezTo>
                    <a:cubicBezTo>
                      <a:pt x="369" y="458"/>
                      <a:pt x="393" y="431"/>
                      <a:pt x="407" y="416"/>
                    </a:cubicBezTo>
                    <a:cubicBezTo>
                      <a:pt x="454" y="372"/>
                      <a:pt x="483" y="310"/>
                      <a:pt x="483" y="241"/>
                    </a:cubicBezTo>
                    <a:cubicBezTo>
                      <a:pt x="483" y="108"/>
                      <a:pt x="375" y="0"/>
                      <a:pt x="241" y="0"/>
                    </a:cubicBezTo>
                    <a:close/>
                    <a:moveTo>
                      <a:pt x="331" y="349"/>
                    </a:moveTo>
                    <a:cubicBezTo>
                      <a:pt x="323" y="358"/>
                      <a:pt x="311" y="373"/>
                      <a:pt x="302" y="388"/>
                    </a:cubicBezTo>
                    <a:cubicBezTo>
                      <a:pt x="289" y="411"/>
                      <a:pt x="295" y="443"/>
                      <a:pt x="264" y="443"/>
                    </a:cubicBezTo>
                    <a:cubicBezTo>
                      <a:pt x="245" y="443"/>
                      <a:pt x="245" y="443"/>
                      <a:pt x="245" y="443"/>
                    </a:cubicBezTo>
                    <a:cubicBezTo>
                      <a:pt x="238" y="443"/>
                      <a:pt x="238" y="443"/>
                      <a:pt x="238" y="443"/>
                    </a:cubicBezTo>
                    <a:cubicBezTo>
                      <a:pt x="218" y="443"/>
                      <a:pt x="218" y="443"/>
                      <a:pt x="218" y="443"/>
                    </a:cubicBezTo>
                    <a:cubicBezTo>
                      <a:pt x="187" y="443"/>
                      <a:pt x="194" y="411"/>
                      <a:pt x="181" y="388"/>
                    </a:cubicBezTo>
                    <a:cubicBezTo>
                      <a:pt x="172" y="372"/>
                      <a:pt x="158" y="356"/>
                      <a:pt x="150" y="348"/>
                    </a:cubicBezTo>
                    <a:cubicBezTo>
                      <a:pt x="148" y="345"/>
                      <a:pt x="146" y="343"/>
                      <a:pt x="145" y="341"/>
                    </a:cubicBezTo>
                    <a:cubicBezTo>
                      <a:pt x="144" y="341"/>
                      <a:pt x="144" y="341"/>
                      <a:pt x="144" y="341"/>
                    </a:cubicBezTo>
                    <a:cubicBezTo>
                      <a:pt x="144" y="341"/>
                      <a:pt x="144" y="341"/>
                      <a:pt x="144" y="341"/>
                    </a:cubicBezTo>
                    <a:cubicBezTo>
                      <a:pt x="123" y="316"/>
                      <a:pt x="111" y="284"/>
                      <a:pt x="111" y="248"/>
                    </a:cubicBezTo>
                    <a:cubicBezTo>
                      <a:pt x="111" y="171"/>
                      <a:pt x="169" y="109"/>
                      <a:pt x="241" y="109"/>
                    </a:cubicBezTo>
                    <a:cubicBezTo>
                      <a:pt x="314" y="109"/>
                      <a:pt x="372" y="171"/>
                      <a:pt x="372" y="248"/>
                    </a:cubicBezTo>
                    <a:cubicBezTo>
                      <a:pt x="372" y="288"/>
                      <a:pt x="356" y="323"/>
                      <a:pt x="331" y="34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bg-BG"/>
              </a:p>
            </p:txBody>
          </p:sp>
        </p:grpSp>
        <p:sp>
          <p:nvSpPr>
            <p:cNvPr id="160" name="Freeform 8"/>
            <p:cNvSpPr>
              <a:spLocks/>
            </p:cNvSpPr>
            <p:nvPr/>
          </p:nvSpPr>
          <p:spPr bwMode="auto">
            <a:xfrm>
              <a:off x="4990713" y="2657279"/>
              <a:ext cx="682232" cy="674359"/>
            </a:xfrm>
            <a:custGeom>
              <a:avLst/>
              <a:gdLst>
                <a:gd name="T0" fmla="*/ 162 w 316"/>
                <a:gd name="T1" fmla="*/ 0 h 312"/>
                <a:gd name="T2" fmla="*/ 0 w 316"/>
                <a:gd name="T3" fmla="*/ 0 h 312"/>
                <a:gd name="T4" fmla="*/ 0 w 316"/>
                <a:gd name="T5" fmla="*/ 164 h 312"/>
                <a:gd name="T6" fmla="*/ 150 w 316"/>
                <a:gd name="T7" fmla="*/ 312 h 312"/>
                <a:gd name="T8" fmla="*/ 316 w 316"/>
                <a:gd name="T9" fmla="*/ 312 h 312"/>
                <a:gd name="T10" fmla="*/ 316 w 316"/>
                <a:gd name="T11" fmla="*/ 152 h 312"/>
                <a:gd name="T12" fmla="*/ 162 w 316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2">
                  <a:moveTo>
                    <a:pt x="16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247"/>
                    <a:pt x="67" y="312"/>
                    <a:pt x="150" y="312"/>
                  </a:cubicBezTo>
                  <a:cubicBezTo>
                    <a:pt x="316" y="312"/>
                    <a:pt x="316" y="312"/>
                    <a:pt x="316" y="312"/>
                  </a:cubicBezTo>
                  <a:cubicBezTo>
                    <a:pt x="316" y="152"/>
                    <a:pt x="316" y="152"/>
                    <a:pt x="316" y="152"/>
                  </a:cubicBezTo>
                  <a:cubicBezTo>
                    <a:pt x="316" y="68"/>
                    <a:pt x="245" y="0"/>
                    <a:pt x="162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75" name="Freeform 5"/>
            <p:cNvSpPr>
              <a:spLocks noEditPoints="1"/>
            </p:cNvSpPr>
            <p:nvPr/>
          </p:nvSpPr>
          <p:spPr bwMode="auto">
            <a:xfrm>
              <a:off x="7472717" y="3830178"/>
              <a:ext cx="275518" cy="275515"/>
            </a:xfrm>
            <a:custGeom>
              <a:avLst/>
              <a:gdLst>
                <a:gd name="T0" fmla="*/ 1308 w 1648"/>
                <a:gd name="T1" fmla="*/ 480 h 1642"/>
                <a:gd name="T2" fmla="*/ 828 w 1648"/>
                <a:gd name="T3" fmla="*/ 960 h 1642"/>
                <a:gd name="T4" fmla="*/ 348 w 1648"/>
                <a:gd name="T5" fmla="*/ 480 h 1642"/>
                <a:gd name="T6" fmla="*/ 828 w 1648"/>
                <a:gd name="T7" fmla="*/ 0 h 1642"/>
                <a:gd name="T8" fmla="*/ 1308 w 1648"/>
                <a:gd name="T9" fmla="*/ 480 h 1642"/>
                <a:gd name="T10" fmla="*/ 1224 w 1648"/>
                <a:gd name="T11" fmla="*/ 983 h 1642"/>
                <a:gd name="T12" fmla="*/ 828 w 1648"/>
                <a:gd name="T13" fmla="*/ 1120 h 1642"/>
                <a:gd name="T14" fmla="*/ 428 w 1648"/>
                <a:gd name="T15" fmla="*/ 980 h 1642"/>
                <a:gd name="T16" fmla="*/ 0 w 1648"/>
                <a:gd name="T17" fmla="*/ 1642 h 1642"/>
                <a:gd name="T18" fmla="*/ 1648 w 1648"/>
                <a:gd name="T19" fmla="*/ 1642 h 1642"/>
                <a:gd name="T20" fmla="*/ 1224 w 1648"/>
                <a:gd name="T21" fmla="*/ 983 h 1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48" h="1642">
                  <a:moveTo>
                    <a:pt x="1308" y="480"/>
                  </a:moveTo>
                  <a:cubicBezTo>
                    <a:pt x="1308" y="745"/>
                    <a:pt x="1093" y="960"/>
                    <a:pt x="828" y="960"/>
                  </a:cubicBezTo>
                  <a:cubicBezTo>
                    <a:pt x="563" y="960"/>
                    <a:pt x="348" y="745"/>
                    <a:pt x="348" y="480"/>
                  </a:cubicBezTo>
                  <a:cubicBezTo>
                    <a:pt x="348" y="215"/>
                    <a:pt x="563" y="0"/>
                    <a:pt x="828" y="0"/>
                  </a:cubicBezTo>
                  <a:cubicBezTo>
                    <a:pt x="1093" y="0"/>
                    <a:pt x="1308" y="215"/>
                    <a:pt x="1308" y="480"/>
                  </a:cubicBezTo>
                  <a:close/>
                  <a:moveTo>
                    <a:pt x="1224" y="983"/>
                  </a:moveTo>
                  <a:cubicBezTo>
                    <a:pt x="1113" y="1071"/>
                    <a:pt x="974" y="1120"/>
                    <a:pt x="828" y="1120"/>
                  </a:cubicBezTo>
                  <a:cubicBezTo>
                    <a:pt x="681" y="1120"/>
                    <a:pt x="541" y="1070"/>
                    <a:pt x="428" y="980"/>
                  </a:cubicBezTo>
                  <a:cubicBezTo>
                    <a:pt x="132" y="1088"/>
                    <a:pt x="0" y="1469"/>
                    <a:pt x="0" y="1642"/>
                  </a:cubicBezTo>
                  <a:cubicBezTo>
                    <a:pt x="1648" y="1642"/>
                    <a:pt x="1648" y="1642"/>
                    <a:pt x="1648" y="1642"/>
                  </a:cubicBezTo>
                  <a:cubicBezTo>
                    <a:pt x="1648" y="1470"/>
                    <a:pt x="1515" y="1093"/>
                    <a:pt x="1224" y="98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endParaRPr lang="bg-BG" sz="2000"/>
            </a:p>
          </p:txBody>
        </p:sp>
        <p:sp>
          <p:nvSpPr>
            <p:cNvPr id="176" name="Freeform 13"/>
            <p:cNvSpPr>
              <a:spLocks noEditPoints="1"/>
            </p:cNvSpPr>
            <p:nvPr/>
          </p:nvSpPr>
          <p:spPr bwMode="auto">
            <a:xfrm>
              <a:off x="5178895" y="2836650"/>
              <a:ext cx="315575" cy="315575"/>
            </a:xfrm>
            <a:custGeom>
              <a:avLst/>
              <a:gdLst>
                <a:gd name="T0" fmla="*/ 1158 w 1640"/>
                <a:gd name="T1" fmla="*/ 965 h 1642"/>
                <a:gd name="T2" fmla="*/ 705 w 1640"/>
                <a:gd name="T3" fmla="*/ 965 h 1642"/>
                <a:gd name="T4" fmla="*/ 705 w 1640"/>
                <a:gd name="T5" fmla="*/ 467 h 1642"/>
                <a:gd name="T6" fmla="*/ 849 w 1640"/>
                <a:gd name="T7" fmla="*/ 467 h 1642"/>
                <a:gd name="T8" fmla="*/ 849 w 1640"/>
                <a:gd name="T9" fmla="*/ 821 h 1642"/>
                <a:gd name="T10" fmla="*/ 1158 w 1640"/>
                <a:gd name="T11" fmla="*/ 821 h 1642"/>
                <a:gd name="T12" fmla="*/ 1158 w 1640"/>
                <a:gd name="T13" fmla="*/ 965 h 1642"/>
                <a:gd name="T14" fmla="*/ 1354 w 1640"/>
                <a:gd name="T15" fmla="*/ 1311 h 1642"/>
                <a:gd name="T16" fmla="*/ 1543 w 1640"/>
                <a:gd name="T17" fmla="*/ 824 h 1642"/>
                <a:gd name="T18" fmla="*/ 820 w 1640"/>
                <a:gd name="T19" fmla="*/ 101 h 1642"/>
                <a:gd name="T20" fmla="*/ 97 w 1640"/>
                <a:gd name="T21" fmla="*/ 824 h 1642"/>
                <a:gd name="T22" fmla="*/ 286 w 1640"/>
                <a:gd name="T23" fmla="*/ 1311 h 1642"/>
                <a:gd name="T24" fmla="*/ 171 w 1640"/>
                <a:gd name="T25" fmla="*/ 1599 h 1642"/>
                <a:gd name="T26" fmla="*/ 179 w 1640"/>
                <a:gd name="T27" fmla="*/ 1633 h 1642"/>
                <a:gd name="T28" fmla="*/ 215 w 1640"/>
                <a:gd name="T29" fmla="*/ 1635 h 1642"/>
                <a:gd name="T30" fmla="*/ 476 w 1640"/>
                <a:gd name="T31" fmla="*/ 1460 h 1642"/>
                <a:gd name="T32" fmla="*/ 820 w 1640"/>
                <a:gd name="T33" fmla="*/ 1547 h 1642"/>
                <a:gd name="T34" fmla="*/ 1164 w 1640"/>
                <a:gd name="T35" fmla="*/ 1460 h 1642"/>
                <a:gd name="T36" fmla="*/ 1425 w 1640"/>
                <a:gd name="T37" fmla="*/ 1635 h 1642"/>
                <a:gd name="T38" fmla="*/ 1461 w 1640"/>
                <a:gd name="T39" fmla="*/ 1634 h 1642"/>
                <a:gd name="T40" fmla="*/ 1469 w 1640"/>
                <a:gd name="T41" fmla="*/ 1599 h 1642"/>
                <a:gd name="T42" fmla="*/ 1354 w 1640"/>
                <a:gd name="T43" fmla="*/ 1311 h 1642"/>
                <a:gd name="T44" fmla="*/ 820 w 1640"/>
                <a:gd name="T45" fmla="*/ 1367 h 1642"/>
                <a:gd name="T46" fmla="*/ 277 w 1640"/>
                <a:gd name="T47" fmla="*/ 824 h 1642"/>
                <a:gd name="T48" fmla="*/ 820 w 1640"/>
                <a:gd name="T49" fmla="*/ 281 h 1642"/>
                <a:gd name="T50" fmla="*/ 1363 w 1640"/>
                <a:gd name="T51" fmla="*/ 824 h 1642"/>
                <a:gd name="T52" fmla="*/ 820 w 1640"/>
                <a:gd name="T53" fmla="*/ 1367 h 1642"/>
                <a:gd name="T54" fmla="*/ 496 w 1640"/>
                <a:gd name="T55" fmla="*/ 46 h 1642"/>
                <a:gd name="T56" fmla="*/ 328 w 1640"/>
                <a:gd name="T57" fmla="*/ 0 h 1642"/>
                <a:gd name="T58" fmla="*/ 0 w 1640"/>
                <a:gd name="T59" fmla="*/ 328 h 1642"/>
                <a:gd name="T60" fmla="*/ 45 w 1640"/>
                <a:gd name="T61" fmla="*/ 493 h 1642"/>
                <a:gd name="T62" fmla="*/ 496 w 1640"/>
                <a:gd name="T63" fmla="*/ 46 h 1642"/>
                <a:gd name="T64" fmla="*/ 1595 w 1640"/>
                <a:gd name="T65" fmla="*/ 493 h 1642"/>
                <a:gd name="T66" fmla="*/ 1640 w 1640"/>
                <a:gd name="T67" fmla="*/ 328 h 1642"/>
                <a:gd name="T68" fmla="*/ 1312 w 1640"/>
                <a:gd name="T69" fmla="*/ 0 h 1642"/>
                <a:gd name="T70" fmla="*/ 1145 w 1640"/>
                <a:gd name="T71" fmla="*/ 46 h 1642"/>
                <a:gd name="T72" fmla="*/ 1595 w 1640"/>
                <a:gd name="T73" fmla="*/ 493 h 1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40" h="1642">
                  <a:moveTo>
                    <a:pt x="1158" y="965"/>
                  </a:moveTo>
                  <a:cubicBezTo>
                    <a:pt x="705" y="965"/>
                    <a:pt x="705" y="965"/>
                    <a:pt x="705" y="965"/>
                  </a:cubicBezTo>
                  <a:cubicBezTo>
                    <a:pt x="705" y="467"/>
                    <a:pt x="705" y="467"/>
                    <a:pt x="705" y="467"/>
                  </a:cubicBezTo>
                  <a:cubicBezTo>
                    <a:pt x="849" y="467"/>
                    <a:pt x="849" y="467"/>
                    <a:pt x="849" y="467"/>
                  </a:cubicBezTo>
                  <a:cubicBezTo>
                    <a:pt x="849" y="821"/>
                    <a:pt x="849" y="821"/>
                    <a:pt x="849" y="821"/>
                  </a:cubicBezTo>
                  <a:cubicBezTo>
                    <a:pt x="1158" y="821"/>
                    <a:pt x="1158" y="821"/>
                    <a:pt x="1158" y="821"/>
                  </a:cubicBezTo>
                  <a:cubicBezTo>
                    <a:pt x="1158" y="965"/>
                    <a:pt x="1158" y="965"/>
                    <a:pt x="1158" y="965"/>
                  </a:cubicBezTo>
                  <a:close/>
                  <a:moveTo>
                    <a:pt x="1354" y="1311"/>
                  </a:moveTo>
                  <a:cubicBezTo>
                    <a:pt x="1471" y="1183"/>
                    <a:pt x="1543" y="1012"/>
                    <a:pt x="1543" y="824"/>
                  </a:cubicBezTo>
                  <a:cubicBezTo>
                    <a:pt x="1543" y="424"/>
                    <a:pt x="1219" y="101"/>
                    <a:pt x="820" y="101"/>
                  </a:cubicBezTo>
                  <a:cubicBezTo>
                    <a:pt x="421" y="101"/>
                    <a:pt x="97" y="424"/>
                    <a:pt x="97" y="824"/>
                  </a:cubicBezTo>
                  <a:cubicBezTo>
                    <a:pt x="97" y="1012"/>
                    <a:pt x="169" y="1183"/>
                    <a:pt x="286" y="1311"/>
                  </a:cubicBezTo>
                  <a:cubicBezTo>
                    <a:pt x="250" y="1401"/>
                    <a:pt x="203" y="1520"/>
                    <a:pt x="171" y="1599"/>
                  </a:cubicBezTo>
                  <a:cubicBezTo>
                    <a:pt x="166" y="1611"/>
                    <a:pt x="169" y="1625"/>
                    <a:pt x="179" y="1633"/>
                  </a:cubicBezTo>
                  <a:cubicBezTo>
                    <a:pt x="190" y="1642"/>
                    <a:pt x="204" y="1642"/>
                    <a:pt x="215" y="1635"/>
                  </a:cubicBezTo>
                  <a:cubicBezTo>
                    <a:pt x="288" y="1586"/>
                    <a:pt x="398" y="1513"/>
                    <a:pt x="476" y="1460"/>
                  </a:cubicBezTo>
                  <a:cubicBezTo>
                    <a:pt x="579" y="1515"/>
                    <a:pt x="696" y="1547"/>
                    <a:pt x="820" y="1547"/>
                  </a:cubicBezTo>
                  <a:cubicBezTo>
                    <a:pt x="944" y="1547"/>
                    <a:pt x="1061" y="1515"/>
                    <a:pt x="1164" y="1460"/>
                  </a:cubicBezTo>
                  <a:cubicBezTo>
                    <a:pt x="1425" y="1635"/>
                    <a:pt x="1425" y="1635"/>
                    <a:pt x="1425" y="1635"/>
                  </a:cubicBezTo>
                  <a:cubicBezTo>
                    <a:pt x="1436" y="1642"/>
                    <a:pt x="1450" y="1642"/>
                    <a:pt x="1461" y="1634"/>
                  </a:cubicBezTo>
                  <a:cubicBezTo>
                    <a:pt x="1471" y="1625"/>
                    <a:pt x="1474" y="1612"/>
                    <a:pt x="1469" y="1599"/>
                  </a:cubicBezTo>
                  <a:lnTo>
                    <a:pt x="1354" y="1311"/>
                  </a:lnTo>
                  <a:close/>
                  <a:moveTo>
                    <a:pt x="820" y="1367"/>
                  </a:moveTo>
                  <a:cubicBezTo>
                    <a:pt x="520" y="1367"/>
                    <a:pt x="277" y="1124"/>
                    <a:pt x="277" y="824"/>
                  </a:cubicBezTo>
                  <a:cubicBezTo>
                    <a:pt x="277" y="524"/>
                    <a:pt x="520" y="281"/>
                    <a:pt x="820" y="281"/>
                  </a:cubicBezTo>
                  <a:cubicBezTo>
                    <a:pt x="1120" y="281"/>
                    <a:pt x="1363" y="524"/>
                    <a:pt x="1363" y="824"/>
                  </a:cubicBezTo>
                  <a:cubicBezTo>
                    <a:pt x="1363" y="1124"/>
                    <a:pt x="1120" y="1367"/>
                    <a:pt x="820" y="1367"/>
                  </a:cubicBezTo>
                  <a:close/>
                  <a:moveTo>
                    <a:pt x="496" y="46"/>
                  </a:moveTo>
                  <a:cubicBezTo>
                    <a:pt x="446" y="17"/>
                    <a:pt x="389" y="0"/>
                    <a:pt x="328" y="0"/>
                  </a:cubicBezTo>
                  <a:cubicBezTo>
                    <a:pt x="147" y="0"/>
                    <a:pt x="0" y="147"/>
                    <a:pt x="0" y="328"/>
                  </a:cubicBezTo>
                  <a:cubicBezTo>
                    <a:pt x="0" y="388"/>
                    <a:pt x="16" y="444"/>
                    <a:pt x="45" y="493"/>
                  </a:cubicBezTo>
                  <a:cubicBezTo>
                    <a:pt x="131" y="292"/>
                    <a:pt x="293" y="130"/>
                    <a:pt x="496" y="46"/>
                  </a:cubicBezTo>
                  <a:close/>
                  <a:moveTo>
                    <a:pt x="1595" y="493"/>
                  </a:moveTo>
                  <a:cubicBezTo>
                    <a:pt x="1624" y="444"/>
                    <a:pt x="1640" y="388"/>
                    <a:pt x="1640" y="328"/>
                  </a:cubicBezTo>
                  <a:cubicBezTo>
                    <a:pt x="1640" y="147"/>
                    <a:pt x="1493" y="0"/>
                    <a:pt x="1312" y="0"/>
                  </a:cubicBezTo>
                  <a:cubicBezTo>
                    <a:pt x="1251" y="0"/>
                    <a:pt x="1194" y="17"/>
                    <a:pt x="1145" y="46"/>
                  </a:cubicBezTo>
                  <a:cubicBezTo>
                    <a:pt x="1347" y="130"/>
                    <a:pt x="1509" y="292"/>
                    <a:pt x="1595" y="49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endParaRPr lang="bg-BG" sz="2000"/>
            </a:p>
          </p:txBody>
        </p:sp>
        <p:sp>
          <p:nvSpPr>
            <p:cNvPr id="163" name="Freeform 11"/>
            <p:cNvSpPr>
              <a:spLocks/>
            </p:cNvSpPr>
            <p:nvPr/>
          </p:nvSpPr>
          <p:spPr bwMode="auto">
            <a:xfrm>
              <a:off x="5070698" y="4635304"/>
              <a:ext cx="682232" cy="674359"/>
            </a:xfrm>
            <a:custGeom>
              <a:avLst/>
              <a:gdLst>
                <a:gd name="T0" fmla="*/ 316 w 316"/>
                <a:gd name="T1" fmla="*/ 0 h 312"/>
                <a:gd name="T2" fmla="*/ 150 w 316"/>
                <a:gd name="T3" fmla="*/ 0 h 312"/>
                <a:gd name="T4" fmla="*/ 0 w 316"/>
                <a:gd name="T5" fmla="*/ 150 h 312"/>
                <a:gd name="T6" fmla="*/ 0 w 316"/>
                <a:gd name="T7" fmla="*/ 312 h 312"/>
                <a:gd name="T8" fmla="*/ 162 w 316"/>
                <a:gd name="T9" fmla="*/ 312 h 312"/>
                <a:gd name="T10" fmla="*/ 316 w 316"/>
                <a:gd name="T11" fmla="*/ 162 h 312"/>
                <a:gd name="T12" fmla="*/ 316 w 316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2">
                  <a:moveTo>
                    <a:pt x="316" y="0"/>
                  </a:moveTo>
                  <a:cubicBezTo>
                    <a:pt x="150" y="0"/>
                    <a:pt x="150" y="0"/>
                    <a:pt x="150" y="0"/>
                  </a:cubicBezTo>
                  <a:cubicBezTo>
                    <a:pt x="67" y="0"/>
                    <a:pt x="0" y="67"/>
                    <a:pt x="0" y="150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162" y="312"/>
                    <a:pt x="162" y="312"/>
                    <a:pt x="162" y="312"/>
                  </a:cubicBezTo>
                  <a:cubicBezTo>
                    <a:pt x="245" y="312"/>
                    <a:pt x="316" y="246"/>
                    <a:pt x="316" y="162"/>
                  </a:cubicBezTo>
                  <a:cubicBezTo>
                    <a:pt x="316" y="0"/>
                    <a:pt x="316" y="0"/>
                    <a:pt x="316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57" name="Freeform 5"/>
            <p:cNvSpPr>
              <a:spLocks/>
            </p:cNvSpPr>
            <p:nvPr/>
          </p:nvSpPr>
          <p:spPr bwMode="auto">
            <a:xfrm>
              <a:off x="5946199" y="2062053"/>
              <a:ext cx="750455" cy="959060"/>
            </a:xfrm>
            <a:custGeom>
              <a:avLst/>
              <a:gdLst>
                <a:gd name="T0" fmla="*/ 174 w 348"/>
                <a:gd name="T1" fmla="*/ 0 h 444"/>
                <a:gd name="T2" fmla="*/ 59 w 348"/>
                <a:gd name="T3" fmla="*/ 115 h 444"/>
                <a:gd name="T4" fmla="*/ 59 w 348"/>
                <a:gd name="T5" fmla="*/ 328 h 444"/>
                <a:gd name="T6" fmla="*/ 174 w 348"/>
                <a:gd name="T7" fmla="*/ 444 h 444"/>
                <a:gd name="T8" fmla="*/ 290 w 348"/>
                <a:gd name="T9" fmla="*/ 328 h 444"/>
                <a:gd name="T10" fmla="*/ 290 w 348"/>
                <a:gd name="T11" fmla="*/ 115 h 444"/>
                <a:gd name="T12" fmla="*/ 174 w 348"/>
                <a:gd name="T13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8" h="444">
                  <a:moveTo>
                    <a:pt x="174" y="0"/>
                  </a:moveTo>
                  <a:cubicBezTo>
                    <a:pt x="59" y="115"/>
                    <a:pt x="59" y="115"/>
                    <a:pt x="59" y="115"/>
                  </a:cubicBezTo>
                  <a:cubicBezTo>
                    <a:pt x="0" y="174"/>
                    <a:pt x="0" y="270"/>
                    <a:pt x="59" y="328"/>
                  </a:cubicBezTo>
                  <a:cubicBezTo>
                    <a:pt x="174" y="444"/>
                    <a:pt x="174" y="444"/>
                    <a:pt x="174" y="444"/>
                  </a:cubicBezTo>
                  <a:cubicBezTo>
                    <a:pt x="290" y="328"/>
                    <a:pt x="290" y="328"/>
                    <a:pt x="290" y="328"/>
                  </a:cubicBezTo>
                  <a:cubicBezTo>
                    <a:pt x="348" y="270"/>
                    <a:pt x="348" y="174"/>
                    <a:pt x="290" y="115"/>
                  </a:cubicBezTo>
                  <a:cubicBezTo>
                    <a:pt x="174" y="0"/>
                    <a:pt x="174" y="0"/>
                    <a:pt x="174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62" name="Freeform 10"/>
            <p:cNvSpPr>
              <a:spLocks/>
            </p:cNvSpPr>
            <p:nvPr/>
          </p:nvSpPr>
          <p:spPr bwMode="auto">
            <a:xfrm>
              <a:off x="6999906" y="2657279"/>
              <a:ext cx="673048" cy="674359"/>
            </a:xfrm>
            <a:custGeom>
              <a:avLst/>
              <a:gdLst>
                <a:gd name="T0" fmla="*/ 312 w 312"/>
                <a:gd name="T1" fmla="*/ 0 h 312"/>
                <a:gd name="T2" fmla="*/ 153 w 312"/>
                <a:gd name="T3" fmla="*/ 0 h 312"/>
                <a:gd name="T4" fmla="*/ 0 w 312"/>
                <a:gd name="T5" fmla="*/ 152 h 312"/>
                <a:gd name="T6" fmla="*/ 0 w 312"/>
                <a:gd name="T7" fmla="*/ 312 h 312"/>
                <a:gd name="T8" fmla="*/ 165 w 312"/>
                <a:gd name="T9" fmla="*/ 312 h 312"/>
                <a:gd name="T10" fmla="*/ 312 w 312"/>
                <a:gd name="T11" fmla="*/ 164 h 312"/>
                <a:gd name="T12" fmla="*/ 312 w 312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2">
                  <a:moveTo>
                    <a:pt x="312" y="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69" y="0"/>
                    <a:pt x="0" y="68"/>
                    <a:pt x="0" y="152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165" y="312"/>
                    <a:pt x="165" y="312"/>
                    <a:pt x="165" y="312"/>
                  </a:cubicBezTo>
                  <a:cubicBezTo>
                    <a:pt x="248" y="312"/>
                    <a:pt x="312" y="247"/>
                    <a:pt x="312" y="164"/>
                  </a:cubicBezTo>
                  <a:cubicBezTo>
                    <a:pt x="312" y="0"/>
                    <a:pt x="312" y="0"/>
                    <a:pt x="312" y="0"/>
                  </a:cubicBezTo>
                </a:path>
              </a:pathLst>
            </a:custGeom>
            <a:solidFill>
              <a:srgbClr val="D092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79" name="Freeform 9"/>
            <p:cNvSpPr>
              <a:spLocks noEditPoints="1"/>
            </p:cNvSpPr>
            <p:nvPr/>
          </p:nvSpPr>
          <p:spPr bwMode="auto">
            <a:xfrm>
              <a:off x="7182913" y="2859856"/>
              <a:ext cx="307035" cy="275515"/>
            </a:xfrm>
            <a:custGeom>
              <a:avLst/>
              <a:gdLst>
                <a:gd name="T0" fmla="*/ 1328 w 1648"/>
                <a:gd name="T1" fmla="*/ 0 h 1480"/>
                <a:gd name="T2" fmla="*/ 320 w 1648"/>
                <a:gd name="T3" fmla="*/ 0 h 1480"/>
                <a:gd name="T4" fmla="*/ 0 w 1648"/>
                <a:gd name="T5" fmla="*/ 320 h 1480"/>
                <a:gd name="T6" fmla="*/ 320 w 1648"/>
                <a:gd name="T7" fmla="*/ 640 h 1480"/>
                <a:gd name="T8" fmla="*/ 1328 w 1648"/>
                <a:gd name="T9" fmla="*/ 640 h 1480"/>
                <a:gd name="T10" fmla="*/ 1648 w 1648"/>
                <a:gd name="T11" fmla="*/ 320 h 1480"/>
                <a:gd name="T12" fmla="*/ 1328 w 1648"/>
                <a:gd name="T13" fmla="*/ 0 h 1480"/>
                <a:gd name="T14" fmla="*/ 492 w 1648"/>
                <a:gd name="T15" fmla="*/ 480 h 1480"/>
                <a:gd name="T16" fmla="*/ 332 w 1648"/>
                <a:gd name="T17" fmla="*/ 320 h 1480"/>
                <a:gd name="T18" fmla="*/ 492 w 1648"/>
                <a:gd name="T19" fmla="*/ 160 h 1480"/>
                <a:gd name="T20" fmla="*/ 652 w 1648"/>
                <a:gd name="T21" fmla="*/ 320 h 1480"/>
                <a:gd name="T22" fmla="*/ 492 w 1648"/>
                <a:gd name="T23" fmla="*/ 480 h 1480"/>
                <a:gd name="T24" fmla="*/ 1328 w 1648"/>
                <a:gd name="T25" fmla="*/ 960 h 1480"/>
                <a:gd name="T26" fmla="*/ 1528 w 1648"/>
                <a:gd name="T27" fmla="*/ 1160 h 1480"/>
                <a:gd name="T28" fmla="*/ 1328 w 1648"/>
                <a:gd name="T29" fmla="*/ 1360 h 1480"/>
                <a:gd name="T30" fmla="*/ 320 w 1648"/>
                <a:gd name="T31" fmla="*/ 1360 h 1480"/>
                <a:gd name="T32" fmla="*/ 120 w 1648"/>
                <a:gd name="T33" fmla="*/ 1160 h 1480"/>
                <a:gd name="T34" fmla="*/ 320 w 1648"/>
                <a:gd name="T35" fmla="*/ 960 h 1480"/>
                <a:gd name="T36" fmla="*/ 1328 w 1648"/>
                <a:gd name="T37" fmla="*/ 960 h 1480"/>
                <a:gd name="T38" fmla="*/ 1328 w 1648"/>
                <a:gd name="T39" fmla="*/ 840 h 1480"/>
                <a:gd name="T40" fmla="*/ 320 w 1648"/>
                <a:gd name="T41" fmla="*/ 840 h 1480"/>
                <a:gd name="T42" fmla="*/ 0 w 1648"/>
                <a:gd name="T43" fmla="*/ 1160 h 1480"/>
                <a:gd name="T44" fmla="*/ 320 w 1648"/>
                <a:gd name="T45" fmla="*/ 1480 h 1480"/>
                <a:gd name="T46" fmla="*/ 1328 w 1648"/>
                <a:gd name="T47" fmla="*/ 1480 h 1480"/>
                <a:gd name="T48" fmla="*/ 1648 w 1648"/>
                <a:gd name="T49" fmla="*/ 1160 h 1480"/>
                <a:gd name="T50" fmla="*/ 1328 w 1648"/>
                <a:gd name="T51" fmla="*/ 840 h 1480"/>
                <a:gd name="T52" fmla="*/ 1180 w 1648"/>
                <a:gd name="T53" fmla="*/ 1000 h 1480"/>
                <a:gd name="T54" fmla="*/ 1020 w 1648"/>
                <a:gd name="T55" fmla="*/ 1160 h 1480"/>
                <a:gd name="T56" fmla="*/ 1180 w 1648"/>
                <a:gd name="T57" fmla="*/ 1320 h 1480"/>
                <a:gd name="T58" fmla="*/ 1340 w 1648"/>
                <a:gd name="T59" fmla="*/ 1160 h 1480"/>
                <a:gd name="T60" fmla="*/ 1180 w 1648"/>
                <a:gd name="T61" fmla="*/ 1000 h 1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48" h="1480">
                  <a:moveTo>
                    <a:pt x="1328" y="0"/>
                  </a:moveTo>
                  <a:cubicBezTo>
                    <a:pt x="320" y="0"/>
                    <a:pt x="320" y="0"/>
                    <a:pt x="320" y="0"/>
                  </a:cubicBezTo>
                  <a:cubicBezTo>
                    <a:pt x="143" y="0"/>
                    <a:pt x="0" y="143"/>
                    <a:pt x="0" y="320"/>
                  </a:cubicBezTo>
                  <a:cubicBezTo>
                    <a:pt x="0" y="497"/>
                    <a:pt x="143" y="640"/>
                    <a:pt x="320" y="640"/>
                  </a:cubicBezTo>
                  <a:cubicBezTo>
                    <a:pt x="1328" y="640"/>
                    <a:pt x="1328" y="640"/>
                    <a:pt x="1328" y="640"/>
                  </a:cubicBezTo>
                  <a:cubicBezTo>
                    <a:pt x="1505" y="640"/>
                    <a:pt x="1648" y="497"/>
                    <a:pt x="1648" y="320"/>
                  </a:cubicBezTo>
                  <a:cubicBezTo>
                    <a:pt x="1648" y="143"/>
                    <a:pt x="1505" y="0"/>
                    <a:pt x="1328" y="0"/>
                  </a:cubicBezTo>
                  <a:close/>
                  <a:moveTo>
                    <a:pt x="492" y="480"/>
                  </a:moveTo>
                  <a:cubicBezTo>
                    <a:pt x="404" y="480"/>
                    <a:pt x="332" y="408"/>
                    <a:pt x="332" y="320"/>
                  </a:cubicBezTo>
                  <a:cubicBezTo>
                    <a:pt x="332" y="232"/>
                    <a:pt x="404" y="160"/>
                    <a:pt x="492" y="160"/>
                  </a:cubicBezTo>
                  <a:cubicBezTo>
                    <a:pt x="580" y="160"/>
                    <a:pt x="652" y="232"/>
                    <a:pt x="652" y="320"/>
                  </a:cubicBezTo>
                  <a:cubicBezTo>
                    <a:pt x="652" y="408"/>
                    <a:pt x="580" y="480"/>
                    <a:pt x="492" y="480"/>
                  </a:cubicBezTo>
                  <a:close/>
                  <a:moveTo>
                    <a:pt x="1328" y="960"/>
                  </a:moveTo>
                  <a:cubicBezTo>
                    <a:pt x="1438" y="960"/>
                    <a:pt x="1528" y="1050"/>
                    <a:pt x="1528" y="1160"/>
                  </a:cubicBezTo>
                  <a:cubicBezTo>
                    <a:pt x="1528" y="1270"/>
                    <a:pt x="1438" y="1360"/>
                    <a:pt x="1328" y="1360"/>
                  </a:cubicBezTo>
                  <a:cubicBezTo>
                    <a:pt x="320" y="1360"/>
                    <a:pt x="320" y="1360"/>
                    <a:pt x="320" y="1360"/>
                  </a:cubicBezTo>
                  <a:cubicBezTo>
                    <a:pt x="210" y="1360"/>
                    <a:pt x="120" y="1270"/>
                    <a:pt x="120" y="1160"/>
                  </a:cubicBezTo>
                  <a:cubicBezTo>
                    <a:pt x="120" y="1050"/>
                    <a:pt x="210" y="960"/>
                    <a:pt x="320" y="960"/>
                  </a:cubicBezTo>
                  <a:lnTo>
                    <a:pt x="1328" y="960"/>
                  </a:lnTo>
                  <a:close/>
                  <a:moveTo>
                    <a:pt x="1328" y="840"/>
                  </a:moveTo>
                  <a:cubicBezTo>
                    <a:pt x="320" y="840"/>
                    <a:pt x="320" y="840"/>
                    <a:pt x="320" y="840"/>
                  </a:cubicBezTo>
                  <a:cubicBezTo>
                    <a:pt x="143" y="840"/>
                    <a:pt x="0" y="983"/>
                    <a:pt x="0" y="1160"/>
                  </a:cubicBezTo>
                  <a:cubicBezTo>
                    <a:pt x="0" y="1337"/>
                    <a:pt x="143" y="1480"/>
                    <a:pt x="320" y="1480"/>
                  </a:cubicBezTo>
                  <a:cubicBezTo>
                    <a:pt x="1328" y="1480"/>
                    <a:pt x="1328" y="1480"/>
                    <a:pt x="1328" y="1480"/>
                  </a:cubicBezTo>
                  <a:cubicBezTo>
                    <a:pt x="1505" y="1480"/>
                    <a:pt x="1648" y="1337"/>
                    <a:pt x="1648" y="1160"/>
                  </a:cubicBezTo>
                  <a:cubicBezTo>
                    <a:pt x="1648" y="983"/>
                    <a:pt x="1505" y="840"/>
                    <a:pt x="1328" y="840"/>
                  </a:cubicBezTo>
                  <a:close/>
                  <a:moveTo>
                    <a:pt x="1180" y="1000"/>
                  </a:moveTo>
                  <a:cubicBezTo>
                    <a:pt x="1092" y="1000"/>
                    <a:pt x="1020" y="1072"/>
                    <a:pt x="1020" y="1160"/>
                  </a:cubicBezTo>
                  <a:cubicBezTo>
                    <a:pt x="1020" y="1248"/>
                    <a:pt x="1092" y="1320"/>
                    <a:pt x="1180" y="1320"/>
                  </a:cubicBezTo>
                  <a:cubicBezTo>
                    <a:pt x="1268" y="1320"/>
                    <a:pt x="1340" y="1248"/>
                    <a:pt x="1340" y="1160"/>
                  </a:cubicBezTo>
                  <a:cubicBezTo>
                    <a:pt x="1340" y="1072"/>
                    <a:pt x="1268" y="1000"/>
                    <a:pt x="1180" y="10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endParaRPr lang="bg-BG" sz="2000"/>
            </a:p>
          </p:txBody>
        </p:sp>
        <p:sp>
          <p:nvSpPr>
            <p:cNvPr id="180" name="Freeform 13"/>
            <p:cNvSpPr>
              <a:spLocks noEditPoints="1"/>
            </p:cNvSpPr>
            <p:nvPr/>
          </p:nvSpPr>
          <p:spPr bwMode="auto">
            <a:xfrm>
              <a:off x="4870585" y="3840121"/>
              <a:ext cx="299773" cy="299773"/>
            </a:xfrm>
            <a:custGeom>
              <a:avLst/>
              <a:gdLst>
                <a:gd name="T0" fmla="*/ 782 w 1648"/>
                <a:gd name="T1" fmla="*/ 1207 h 1648"/>
                <a:gd name="T2" fmla="*/ 642 w 1648"/>
                <a:gd name="T3" fmla="*/ 1207 h 1648"/>
                <a:gd name="T4" fmla="*/ 712 w 1648"/>
                <a:gd name="T5" fmla="*/ 937 h 1648"/>
                <a:gd name="T6" fmla="*/ 472 w 1648"/>
                <a:gd name="T7" fmla="*/ 937 h 1648"/>
                <a:gd name="T8" fmla="*/ 402 w 1648"/>
                <a:gd name="T9" fmla="*/ 1207 h 1648"/>
                <a:gd name="T10" fmla="*/ 542 w 1648"/>
                <a:gd name="T11" fmla="*/ 1207 h 1648"/>
                <a:gd name="T12" fmla="*/ 472 w 1648"/>
                <a:gd name="T13" fmla="*/ 937 h 1648"/>
                <a:gd name="T14" fmla="*/ 1192 w 1648"/>
                <a:gd name="T15" fmla="*/ 374 h 1648"/>
                <a:gd name="T16" fmla="*/ 1122 w 1648"/>
                <a:gd name="T17" fmla="*/ 644 h 1648"/>
                <a:gd name="T18" fmla="*/ 1262 w 1648"/>
                <a:gd name="T19" fmla="*/ 644 h 1648"/>
                <a:gd name="T20" fmla="*/ 952 w 1648"/>
                <a:gd name="T21" fmla="*/ 374 h 1648"/>
                <a:gd name="T22" fmla="*/ 882 w 1648"/>
                <a:gd name="T23" fmla="*/ 644 h 1648"/>
                <a:gd name="T24" fmla="*/ 1022 w 1648"/>
                <a:gd name="T25" fmla="*/ 644 h 1648"/>
                <a:gd name="T26" fmla="*/ 952 w 1648"/>
                <a:gd name="T27" fmla="*/ 374 h 1648"/>
                <a:gd name="T28" fmla="*/ 952 w 1648"/>
                <a:gd name="T29" fmla="*/ 937 h 1648"/>
                <a:gd name="T30" fmla="*/ 882 w 1648"/>
                <a:gd name="T31" fmla="*/ 1207 h 1648"/>
                <a:gd name="T32" fmla="*/ 1022 w 1648"/>
                <a:gd name="T33" fmla="*/ 1207 h 1648"/>
                <a:gd name="T34" fmla="*/ 1648 w 1648"/>
                <a:gd name="T35" fmla="*/ 300 h 1648"/>
                <a:gd name="T36" fmla="*/ 1348 w 1648"/>
                <a:gd name="T37" fmla="*/ 1648 h 1648"/>
                <a:gd name="T38" fmla="*/ 0 w 1648"/>
                <a:gd name="T39" fmla="*/ 1348 h 1648"/>
                <a:gd name="T40" fmla="*/ 300 w 1648"/>
                <a:gd name="T41" fmla="*/ 0 h 1648"/>
                <a:gd name="T42" fmla="*/ 1648 w 1648"/>
                <a:gd name="T43" fmla="*/ 300 h 1648"/>
                <a:gd name="T44" fmla="*/ 1328 w 1648"/>
                <a:gd name="T45" fmla="*/ 160 h 1648"/>
                <a:gd name="T46" fmla="*/ 160 w 1648"/>
                <a:gd name="T47" fmla="*/ 320 h 1648"/>
                <a:gd name="T48" fmla="*/ 782 w 1648"/>
                <a:gd name="T49" fmla="*/ 484 h 1648"/>
                <a:gd name="T50" fmla="*/ 160 w 1648"/>
                <a:gd name="T51" fmla="*/ 604 h 1648"/>
                <a:gd name="T52" fmla="*/ 298 w 1648"/>
                <a:gd name="T53" fmla="*/ 1047 h 1648"/>
                <a:gd name="T54" fmla="*/ 160 w 1648"/>
                <a:gd name="T55" fmla="*/ 1167 h 1648"/>
                <a:gd name="T56" fmla="*/ 320 w 1648"/>
                <a:gd name="T57" fmla="*/ 1488 h 1648"/>
                <a:gd name="T58" fmla="*/ 1488 w 1648"/>
                <a:gd name="T59" fmla="*/ 1328 h 1648"/>
                <a:gd name="T60" fmla="*/ 1126 w 1648"/>
                <a:gd name="T61" fmla="*/ 1167 h 1648"/>
                <a:gd name="T62" fmla="*/ 1488 w 1648"/>
                <a:gd name="T63" fmla="*/ 1047 h 1648"/>
                <a:gd name="T64" fmla="*/ 1362 w 1648"/>
                <a:gd name="T65" fmla="*/ 604 h 1648"/>
                <a:gd name="T66" fmla="*/ 1488 w 1648"/>
                <a:gd name="T67" fmla="*/ 484 h 1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48" h="1648">
                  <a:moveTo>
                    <a:pt x="782" y="1007"/>
                  </a:moveTo>
                  <a:cubicBezTo>
                    <a:pt x="782" y="1207"/>
                    <a:pt x="782" y="1207"/>
                    <a:pt x="782" y="1207"/>
                  </a:cubicBezTo>
                  <a:cubicBezTo>
                    <a:pt x="782" y="1245"/>
                    <a:pt x="751" y="1277"/>
                    <a:pt x="712" y="1277"/>
                  </a:cubicBezTo>
                  <a:cubicBezTo>
                    <a:pt x="673" y="1277"/>
                    <a:pt x="642" y="1245"/>
                    <a:pt x="642" y="1207"/>
                  </a:cubicBezTo>
                  <a:cubicBezTo>
                    <a:pt x="642" y="1007"/>
                    <a:pt x="642" y="1007"/>
                    <a:pt x="642" y="1007"/>
                  </a:cubicBezTo>
                  <a:cubicBezTo>
                    <a:pt x="642" y="968"/>
                    <a:pt x="673" y="937"/>
                    <a:pt x="712" y="937"/>
                  </a:cubicBezTo>
                  <a:cubicBezTo>
                    <a:pt x="751" y="937"/>
                    <a:pt x="782" y="968"/>
                    <a:pt x="782" y="1007"/>
                  </a:cubicBezTo>
                  <a:close/>
                  <a:moveTo>
                    <a:pt x="472" y="937"/>
                  </a:moveTo>
                  <a:cubicBezTo>
                    <a:pt x="433" y="937"/>
                    <a:pt x="402" y="968"/>
                    <a:pt x="402" y="1007"/>
                  </a:cubicBezTo>
                  <a:cubicBezTo>
                    <a:pt x="402" y="1207"/>
                    <a:pt x="402" y="1207"/>
                    <a:pt x="402" y="1207"/>
                  </a:cubicBezTo>
                  <a:cubicBezTo>
                    <a:pt x="402" y="1245"/>
                    <a:pt x="433" y="1277"/>
                    <a:pt x="472" y="1277"/>
                  </a:cubicBezTo>
                  <a:cubicBezTo>
                    <a:pt x="511" y="1277"/>
                    <a:pt x="542" y="1245"/>
                    <a:pt x="542" y="1207"/>
                  </a:cubicBezTo>
                  <a:cubicBezTo>
                    <a:pt x="542" y="1007"/>
                    <a:pt x="542" y="1007"/>
                    <a:pt x="542" y="1007"/>
                  </a:cubicBezTo>
                  <a:cubicBezTo>
                    <a:pt x="542" y="968"/>
                    <a:pt x="511" y="937"/>
                    <a:pt x="472" y="937"/>
                  </a:cubicBezTo>
                  <a:close/>
                  <a:moveTo>
                    <a:pt x="1262" y="444"/>
                  </a:moveTo>
                  <a:cubicBezTo>
                    <a:pt x="1262" y="405"/>
                    <a:pt x="1231" y="374"/>
                    <a:pt x="1192" y="374"/>
                  </a:cubicBezTo>
                  <a:cubicBezTo>
                    <a:pt x="1153" y="374"/>
                    <a:pt x="1122" y="405"/>
                    <a:pt x="1122" y="444"/>
                  </a:cubicBezTo>
                  <a:cubicBezTo>
                    <a:pt x="1122" y="644"/>
                    <a:pt x="1122" y="644"/>
                    <a:pt x="1122" y="644"/>
                  </a:cubicBezTo>
                  <a:cubicBezTo>
                    <a:pt x="1122" y="683"/>
                    <a:pt x="1153" y="714"/>
                    <a:pt x="1192" y="714"/>
                  </a:cubicBezTo>
                  <a:cubicBezTo>
                    <a:pt x="1231" y="714"/>
                    <a:pt x="1262" y="683"/>
                    <a:pt x="1262" y="644"/>
                  </a:cubicBezTo>
                  <a:lnTo>
                    <a:pt x="1262" y="444"/>
                  </a:lnTo>
                  <a:close/>
                  <a:moveTo>
                    <a:pt x="952" y="374"/>
                  </a:moveTo>
                  <a:cubicBezTo>
                    <a:pt x="913" y="374"/>
                    <a:pt x="882" y="405"/>
                    <a:pt x="882" y="444"/>
                  </a:cubicBezTo>
                  <a:cubicBezTo>
                    <a:pt x="882" y="644"/>
                    <a:pt x="882" y="644"/>
                    <a:pt x="882" y="644"/>
                  </a:cubicBezTo>
                  <a:cubicBezTo>
                    <a:pt x="882" y="683"/>
                    <a:pt x="913" y="714"/>
                    <a:pt x="952" y="714"/>
                  </a:cubicBezTo>
                  <a:cubicBezTo>
                    <a:pt x="991" y="714"/>
                    <a:pt x="1022" y="683"/>
                    <a:pt x="1022" y="644"/>
                  </a:cubicBezTo>
                  <a:cubicBezTo>
                    <a:pt x="1022" y="444"/>
                    <a:pt x="1022" y="444"/>
                    <a:pt x="1022" y="444"/>
                  </a:cubicBezTo>
                  <a:cubicBezTo>
                    <a:pt x="1022" y="405"/>
                    <a:pt x="991" y="374"/>
                    <a:pt x="952" y="374"/>
                  </a:cubicBezTo>
                  <a:close/>
                  <a:moveTo>
                    <a:pt x="1022" y="1007"/>
                  </a:moveTo>
                  <a:cubicBezTo>
                    <a:pt x="1022" y="968"/>
                    <a:pt x="991" y="937"/>
                    <a:pt x="952" y="937"/>
                  </a:cubicBezTo>
                  <a:cubicBezTo>
                    <a:pt x="913" y="937"/>
                    <a:pt x="882" y="968"/>
                    <a:pt x="882" y="1007"/>
                  </a:cubicBezTo>
                  <a:cubicBezTo>
                    <a:pt x="882" y="1207"/>
                    <a:pt x="882" y="1207"/>
                    <a:pt x="882" y="1207"/>
                  </a:cubicBezTo>
                  <a:cubicBezTo>
                    <a:pt x="882" y="1245"/>
                    <a:pt x="913" y="1277"/>
                    <a:pt x="952" y="1277"/>
                  </a:cubicBezTo>
                  <a:cubicBezTo>
                    <a:pt x="991" y="1277"/>
                    <a:pt x="1022" y="1245"/>
                    <a:pt x="1022" y="1207"/>
                  </a:cubicBezTo>
                  <a:lnTo>
                    <a:pt x="1022" y="1007"/>
                  </a:lnTo>
                  <a:close/>
                  <a:moveTo>
                    <a:pt x="1648" y="300"/>
                  </a:moveTo>
                  <a:cubicBezTo>
                    <a:pt x="1648" y="1348"/>
                    <a:pt x="1648" y="1348"/>
                    <a:pt x="1648" y="1348"/>
                  </a:cubicBezTo>
                  <a:cubicBezTo>
                    <a:pt x="1648" y="1514"/>
                    <a:pt x="1514" y="1648"/>
                    <a:pt x="1348" y="1648"/>
                  </a:cubicBezTo>
                  <a:cubicBezTo>
                    <a:pt x="300" y="1648"/>
                    <a:pt x="300" y="1648"/>
                    <a:pt x="300" y="1648"/>
                  </a:cubicBezTo>
                  <a:cubicBezTo>
                    <a:pt x="134" y="1648"/>
                    <a:pt x="0" y="1514"/>
                    <a:pt x="0" y="1348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cubicBezTo>
                    <a:pt x="1348" y="0"/>
                    <a:pt x="1348" y="0"/>
                    <a:pt x="1348" y="0"/>
                  </a:cubicBezTo>
                  <a:cubicBezTo>
                    <a:pt x="1514" y="0"/>
                    <a:pt x="1648" y="134"/>
                    <a:pt x="1648" y="300"/>
                  </a:cubicBezTo>
                  <a:close/>
                  <a:moveTo>
                    <a:pt x="1488" y="320"/>
                  </a:moveTo>
                  <a:cubicBezTo>
                    <a:pt x="1488" y="232"/>
                    <a:pt x="1416" y="160"/>
                    <a:pt x="1328" y="160"/>
                  </a:cubicBezTo>
                  <a:cubicBezTo>
                    <a:pt x="320" y="160"/>
                    <a:pt x="320" y="160"/>
                    <a:pt x="320" y="160"/>
                  </a:cubicBezTo>
                  <a:cubicBezTo>
                    <a:pt x="232" y="160"/>
                    <a:pt x="160" y="232"/>
                    <a:pt x="160" y="320"/>
                  </a:cubicBezTo>
                  <a:cubicBezTo>
                    <a:pt x="160" y="484"/>
                    <a:pt x="160" y="484"/>
                    <a:pt x="160" y="484"/>
                  </a:cubicBezTo>
                  <a:cubicBezTo>
                    <a:pt x="782" y="484"/>
                    <a:pt x="782" y="484"/>
                    <a:pt x="782" y="484"/>
                  </a:cubicBezTo>
                  <a:cubicBezTo>
                    <a:pt x="782" y="604"/>
                    <a:pt x="782" y="604"/>
                    <a:pt x="782" y="604"/>
                  </a:cubicBezTo>
                  <a:cubicBezTo>
                    <a:pt x="160" y="604"/>
                    <a:pt x="160" y="604"/>
                    <a:pt x="160" y="604"/>
                  </a:cubicBezTo>
                  <a:cubicBezTo>
                    <a:pt x="160" y="1047"/>
                    <a:pt x="160" y="1047"/>
                    <a:pt x="160" y="1047"/>
                  </a:cubicBezTo>
                  <a:cubicBezTo>
                    <a:pt x="298" y="1047"/>
                    <a:pt x="298" y="1047"/>
                    <a:pt x="298" y="1047"/>
                  </a:cubicBezTo>
                  <a:cubicBezTo>
                    <a:pt x="298" y="1167"/>
                    <a:pt x="298" y="1167"/>
                    <a:pt x="298" y="1167"/>
                  </a:cubicBezTo>
                  <a:cubicBezTo>
                    <a:pt x="160" y="1167"/>
                    <a:pt x="160" y="1167"/>
                    <a:pt x="160" y="1167"/>
                  </a:cubicBezTo>
                  <a:cubicBezTo>
                    <a:pt x="160" y="1328"/>
                    <a:pt x="160" y="1328"/>
                    <a:pt x="160" y="1328"/>
                  </a:cubicBezTo>
                  <a:cubicBezTo>
                    <a:pt x="160" y="1416"/>
                    <a:pt x="232" y="1488"/>
                    <a:pt x="320" y="1488"/>
                  </a:cubicBezTo>
                  <a:cubicBezTo>
                    <a:pt x="1328" y="1488"/>
                    <a:pt x="1328" y="1488"/>
                    <a:pt x="1328" y="1488"/>
                  </a:cubicBezTo>
                  <a:cubicBezTo>
                    <a:pt x="1416" y="1488"/>
                    <a:pt x="1488" y="1416"/>
                    <a:pt x="1488" y="1328"/>
                  </a:cubicBezTo>
                  <a:cubicBezTo>
                    <a:pt x="1488" y="1167"/>
                    <a:pt x="1488" y="1167"/>
                    <a:pt x="1488" y="1167"/>
                  </a:cubicBezTo>
                  <a:cubicBezTo>
                    <a:pt x="1126" y="1167"/>
                    <a:pt x="1126" y="1167"/>
                    <a:pt x="1126" y="1167"/>
                  </a:cubicBezTo>
                  <a:cubicBezTo>
                    <a:pt x="1126" y="1047"/>
                    <a:pt x="1126" y="1047"/>
                    <a:pt x="1126" y="1047"/>
                  </a:cubicBezTo>
                  <a:cubicBezTo>
                    <a:pt x="1488" y="1047"/>
                    <a:pt x="1488" y="1047"/>
                    <a:pt x="1488" y="1047"/>
                  </a:cubicBezTo>
                  <a:cubicBezTo>
                    <a:pt x="1488" y="604"/>
                    <a:pt x="1488" y="604"/>
                    <a:pt x="1488" y="604"/>
                  </a:cubicBezTo>
                  <a:cubicBezTo>
                    <a:pt x="1362" y="604"/>
                    <a:pt x="1362" y="604"/>
                    <a:pt x="1362" y="604"/>
                  </a:cubicBezTo>
                  <a:cubicBezTo>
                    <a:pt x="1362" y="484"/>
                    <a:pt x="1362" y="484"/>
                    <a:pt x="1362" y="484"/>
                  </a:cubicBezTo>
                  <a:cubicBezTo>
                    <a:pt x="1488" y="484"/>
                    <a:pt x="1488" y="484"/>
                    <a:pt x="1488" y="484"/>
                  </a:cubicBezTo>
                  <a:lnTo>
                    <a:pt x="1488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endParaRPr lang="bg-BG" sz="2000"/>
            </a:p>
          </p:txBody>
        </p:sp>
        <p:sp>
          <p:nvSpPr>
            <p:cNvPr id="161" name="Freeform 9"/>
            <p:cNvSpPr>
              <a:spLocks/>
            </p:cNvSpPr>
            <p:nvPr/>
          </p:nvSpPr>
          <p:spPr bwMode="auto">
            <a:xfrm>
              <a:off x="6866758" y="4635304"/>
              <a:ext cx="673048" cy="674359"/>
            </a:xfrm>
            <a:custGeom>
              <a:avLst/>
              <a:gdLst>
                <a:gd name="T0" fmla="*/ 165 w 312"/>
                <a:gd name="T1" fmla="*/ 0 h 312"/>
                <a:gd name="T2" fmla="*/ 0 w 312"/>
                <a:gd name="T3" fmla="*/ 0 h 312"/>
                <a:gd name="T4" fmla="*/ 0 w 312"/>
                <a:gd name="T5" fmla="*/ 162 h 312"/>
                <a:gd name="T6" fmla="*/ 153 w 312"/>
                <a:gd name="T7" fmla="*/ 312 h 312"/>
                <a:gd name="T8" fmla="*/ 312 w 312"/>
                <a:gd name="T9" fmla="*/ 312 h 312"/>
                <a:gd name="T10" fmla="*/ 312 w 312"/>
                <a:gd name="T11" fmla="*/ 150 h 312"/>
                <a:gd name="T12" fmla="*/ 165 w 312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2">
                  <a:moveTo>
                    <a:pt x="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246"/>
                    <a:pt x="69" y="312"/>
                    <a:pt x="153" y="312"/>
                  </a:cubicBezTo>
                  <a:cubicBezTo>
                    <a:pt x="312" y="312"/>
                    <a:pt x="312" y="312"/>
                    <a:pt x="312" y="312"/>
                  </a:cubicBezTo>
                  <a:cubicBezTo>
                    <a:pt x="312" y="150"/>
                    <a:pt x="312" y="150"/>
                    <a:pt x="312" y="150"/>
                  </a:cubicBezTo>
                  <a:cubicBezTo>
                    <a:pt x="312" y="67"/>
                    <a:pt x="248" y="0"/>
                    <a:pt x="165" y="0"/>
                  </a:cubicBezTo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81" name="Freeform 25"/>
            <p:cNvSpPr>
              <a:spLocks noEditPoints="1"/>
            </p:cNvSpPr>
            <p:nvPr/>
          </p:nvSpPr>
          <p:spPr bwMode="auto">
            <a:xfrm>
              <a:off x="5243858" y="4810682"/>
              <a:ext cx="275194" cy="295231"/>
            </a:xfrm>
            <a:custGeom>
              <a:avLst/>
              <a:gdLst>
                <a:gd name="T0" fmla="*/ 1387 w 1584"/>
                <a:gd name="T1" fmla="*/ 404 h 1700"/>
                <a:gd name="T2" fmla="*/ 1387 w 1584"/>
                <a:gd name="T3" fmla="*/ 252 h 1700"/>
                <a:gd name="T4" fmla="*/ 1387 w 1584"/>
                <a:gd name="T5" fmla="*/ 252 h 1700"/>
                <a:gd name="T6" fmla="*/ 1331 w 1584"/>
                <a:gd name="T7" fmla="*/ 43 h 1700"/>
                <a:gd name="T8" fmla="*/ 1121 w 1584"/>
                <a:gd name="T9" fmla="*/ 99 h 1700"/>
                <a:gd name="T10" fmla="*/ 1121 w 1584"/>
                <a:gd name="T11" fmla="*/ 99 h 1700"/>
                <a:gd name="T12" fmla="*/ 990 w 1584"/>
                <a:gd name="T13" fmla="*/ 175 h 1700"/>
                <a:gd name="T14" fmla="*/ 75 w 1584"/>
                <a:gd name="T15" fmla="*/ 756 h 1700"/>
                <a:gd name="T16" fmla="*/ 0 w 1584"/>
                <a:gd name="T17" fmla="*/ 887 h 1700"/>
                <a:gd name="T18" fmla="*/ 1265 w 1584"/>
                <a:gd name="T19" fmla="*/ 1618 h 1700"/>
                <a:gd name="T20" fmla="*/ 1341 w 1584"/>
                <a:gd name="T21" fmla="*/ 1486 h 1700"/>
                <a:gd name="T22" fmla="*/ 1387 w 1584"/>
                <a:gd name="T23" fmla="*/ 404 h 1700"/>
                <a:gd name="T24" fmla="*/ 1285 w 1584"/>
                <a:gd name="T25" fmla="*/ 121 h 1700"/>
                <a:gd name="T26" fmla="*/ 1308 w 1584"/>
                <a:gd name="T27" fmla="*/ 206 h 1700"/>
                <a:gd name="T28" fmla="*/ 1223 w 1584"/>
                <a:gd name="T29" fmla="*/ 229 h 1700"/>
                <a:gd name="T30" fmla="*/ 1200 w 1584"/>
                <a:gd name="T31" fmla="*/ 144 h 1700"/>
                <a:gd name="T32" fmla="*/ 1285 w 1584"/>
                <a:gd name="T33" fmla="*/ 121 h 1700"/>
                <a:gd name="T34" fmla="*/ 927 w 1584"/>
                <a:gd name="T35" fmla="*/ 1566 h 1700"/>
                <a:gd name="T36" fmla="*/ 642 w 1584"/>
                <a:gd name="T37" fmla="*/ 1642 h 1700"/>
                <a:gd name="T38" fmla="*/ 565 w 1584"/>
                <a:gd name="T39" fmla="*/ 1357 h 1700"/>
                <a:gd name="T40" fmla="*/ 927 w 1584"/>
                <a:gd name="T41" fmla="*/ 1566 h 1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84" h="1700">
                  <a:moveTo>
                    <a:pt x="1387" y="404"/>
                  </a:moveTo>
                  <a:cubicBezTo>
                    <a:pt x="1359" y="357"/>
                    <a:pt x="1359" y="299"/>
                    <a:pt x="1387" y="252"/>
                  </a:cubicBezTo>
                  <a:cubicBezTo>
                    <a:pt x="1387" y="252"/>
                    <a:pt x="1387" y="252"/>
                    <a:pt x="1387" y="252"/>
                  </a:cubicBezTo>
                  <a:cubicBezTo>
                    <a:pt x="1429" y="178"/>
                    <a:pt x="1404" y="85"/>
                    <a:pt x="1331" y="43"/>
                  </a:cubicBezTo>
                  <a:cubicBezTo>
                    <a:pt x="1257" y="0"/>
                    <a:pt x="1164" y="25"/>
                    <a:pt x="1121" y="99"/>
                  </a:cubicBezTo>
                  <a:cubicBezTo>
                    <a:pt x="1121" y="99"/>
                    <a:pt x="1121" y="99"/>
                    <a:pt x="1121" y="99"/>
                  </a:cubicBezTo>
                  <a:cubicBezTo>
                    <a:pt x="1094" y="146"/>
                    <a:pt x="1044" y="175"/>
                    <a:pt x="990" y="175"/>
                  </a:cubicBezTo>
                  <a:cubicBezTo>
                    <a:pt x="597" y="174"/>
                    <a:pt x="441" y="834"/>
                    <a:pt x="75" y="756"/>
                  </a:cubicBezTo>
                  <a:cubicBezTo>
                    <a:pt x="0" y="887"/>
                    <a:pt x="0" y="887"/>
                    <a:pt x="0" y="887"/>
                  </a:cubicBezTo>
                  <a:cubicBezTo>
                    <a:pt x="1265" y="1618"/>
                    <a:pt x="1265" y="1618"/>
                    <a:pt x="1265" y="1618"/>
                  </a:cubicBezTo>
                  <a:cubicBezTo>
                    <a:pt x="1341" y="1486"/>
                    <a:pt x="1341" y="1486"/>
                    <a:pt x="1341" y="1486"/>
                  </a:cubicBezTo>
                  <a:cubicBezTo>
                    <a:pt x="1089" y="1209"/>
                    <a:pt x="1584" y="744"/>
                    <a:pt x="1387" y="404"/>
                  </a:cubicBezTo>
                  <a:close/>
                  <a:moveTo>
                    <a:pt x="1285" y="121"/>
                  </a:moveTo>
                  <a:cubicBezTo>
                    <a:pt x="1315" y="138"/>
                    <a:pt x="1325" y="177"/>
                    <a:pt x="1308" y="206"/>
                  </a:cubicBezTo>
                  <a:cubicBezTo>
                    <a:pt x="1291" y="236"/>
                    <a:pt x="1253" y="246"/>
                    <a:pt x="1223" y="229"/>
                  </a:cubicBezTo>
                  <a:cubicBezTo>
                    <a:pt x="1193" y="212"/>
                    <a:pt x="1183" y="174"/>
                    <a:pt x="1200" y="144"/>
                  </a:cubicBezTo>
                  <a:cubicBezTo>
                    <a:pt x="1217" y="114"/>
                    <a:pt x="1255" y="104"/>
                    <a:pt x="1285" y="121"/>
                  </a:cubicBezTo>
                  <a:close/>
                  <a:moveTo>
                    <a:pt x="927" y="1566"/>
                  </a:moveTo>
                  <a:cubicBezTo>
                    <a:pt x="869" y="1665"/>
                    <a:pt x="742" y="1700"/>
                    <a:pt x="642" y="1642"/>
                  </a:cubicBezTo>
                  <a:cubicBezTo>
                    <a:pt x="542" y="1584"/>
                    <a:pt x="508" y="1457"/>
                    <a:pt x="565" y="1357"/>
                  </a:cubicBezTo>
                  <a:lnTo>
                    <a:pt x="927" y="15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endParaRPr lang="bg-BG" sz="2000"/>
            </a:p>
          </p:txBody>
        </p:sp>
        <p:sp>
          <p:nvSpPr>
            <p:cNvPr id="198" name="Freeform 833"/>
            <p:cNvSpPr>
              <a:spLocks noEditPoints="1"/>
            </p:cNvSpPr>
            <p:nvPr/>
          </p:nvSpPr>
          <p:spPr bwMode="auto">
            <a:xfrm>
              <a:off x="7086685" y="4811491"/>
              <a:ext cx="220492" cy="314034"/>
            </a:xfrm>
            <a:custGeom>
              <a:avLst/>
              <a:gdLst>
                <a:gd name="T0" fmla="*/ 322 w 358"/>
                <a:gd name="T1" fmla="*/ 51 h 512"/>
                <a:gd name="T2" fmla="*/ 292 w 358"/>
                <a:gd name="T3" fmla="*/ 128 h 512"/>
                <a:gd name="T4" fmla="*/ 66 w 358"/>
                <a:gd name="T5" fmla="*/ 128 h 512"/>
                <a:gd name="T6" fmla="*/ 36 w 358"/>
                <a:gd name="T7" fmla="*/ 51 h 512"/>
                <a:gd name="T8" fmla="*/ 0 w 358"/>
                <a:gd name="T9" fmla="*/ 87 h 512"/>
                <a:gd name="T10" fmla="*/ 0 w 358"/>
                <a:gd name="T11" fmla="*/ 476 h 512"/>
                <a:gd name="T12" fmla="*/ 36 w 358"/>
                <a:gd name="T13" fmla="*/ 512 h 512"/>
                <a:gd name="T14" fmla="*/ 322 w 358"/>
                <a:gd name="T15" fmla="*/ 512 h 512"/>
                <a:gd name="T16" fmla="*/ 358 w 358"/>
                <a:gd name="T17" fmla="*/ 476 h 512"/>
                <a:gd name="T18" fmla="*/ 358 w 358"/>
                <a:gd name="T19" fmla="*/ 87 h 512"/>
                <a:gd name="T20" fmla="*/ 322 w 358"/>
                <a:gd name="T21" fmla="*/ 51 h 512"/>
                <a:gd name="T22" fmla="*/ 271 w 358"/>
                <a:gd name="T23" fmla="*/ 102 h 512"/>
                <a:gd name="T24" fmla="*/ 294 w 358"/>
                <a:gd name="T25" fmla="*/ 51 h 512"/>
                <a:gd name="T26" fmla="*/ 238 w 358"/>
                <a:gd name="T27" fmla="*/ 51 h 512"/>
                <a:gd name="T28" fmla="*/ 220 w 358"/>
                <a:gd name="T29" fmla="*/ 0 h 512"/>
                <a:gd name="T30" fmla="*/ 138 w 358"/>
                <a:gd name="T31" fmla="*/ 0 h 512"/>
                <a:gd name="T32" fmla="*/ 120 w 358"/>
                <a:gd name="T33" fmla="*/ 51 h 512"/>
                <a:gd name="T34" fmla="*/ 64 w 358"/>
                <a:gd name="T35" fmla="*/ 51 h 512"/>
                <a:gd name="T36" fmla="*/ 87 w 358"/>
                <a:gd name="T37" fmla="*/ 102 h 512"/>
                <a:gd name="T38" fmla="*/ 271 w 358"/>
                <a:gd name="T39" fmla="*/ 102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8" h="512">
                  <a:moveTo>
                    <a:pt x="322" y="51"/>
                  </a:moveTo>
                  <a:cubicBezTo>
                    <a:pt x="292" y="128"/>
                    <a:pt x="292" y="128"/>
                    <a:pt x="292" y="128"/>
                  </a:cubicBezTo>
                  <a:cubicBezTo>
                    <a:pt x="66" y="128"/>
                    <a:pt x="66" y="128"/>
                    <a:pt x="66" y="128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16" y="51"/>
                    <a:pt x="0" y="67"/>
                    <a:pt x="0" y="87"/>
                  </a:cubicBezTo>
                  <a:cubicBezTo>
                    <a:pt x="0" y="476"/>
                    <a:pt x="0" y="476"/>
                    <a:pt x="0" y="476"/>
                  </a:cubicBezTo>
                  <a:cubicBezTo>
                    <a:pt x="0" y="496"/>
                    <a:pt x="16" y="512"/>
                    <a:pt x="36" y="512"/>
                  </a:cubicBezTo>
                  <a:cubicBezTo>
                    <a:pt x="322" y="512"/>
                    <a:pt x="322" y="512"/>
                    <a:pt x="322" y="512"/>
                  </a:cubicBezTo>
                  <a:cubicBezTo>
                    <a:pt x="342" y="512"/>
                    <a:pt x="358" y="496"/>
                    <a:pt x="358" y="476"/>
                  </a:cubicBezTo>
                  <a:cubicBezTo>
                    <a:pt x="358" y="87"/>
                    <a:pt x="358" y="87"/>
                    <a:pt x="358" y="87"/>
                  </a:cubicBezTo>
                  <a:cubicBezTo>
                    <a:pt x="358" y="67"/>
                    <a:pt x="342" y="51"/>
                    <a:pt x="322" y="51"/>
                  </a:cubicBezTo>
                  <a:close/>
                  <a:moveTo>
                    <a:pt x="271" y="102"/>
                  </a:moveTo>
                  <a:cubicBezTo>
                    <a:pt x="294" y="51"/>
                    <a:pt x="294" y="51"/>
                    <a:pt x="294" y="51"/>
                  </a:cubicBezTo>
                  <a:cubicBezTo>
                    <a:pt x="238" y="51"/>
                    <a:pt x="238" y="51"/>
                    <a:pt x="238" y="51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20" y="51"/>
                    <a:pt x="120" y="51"/>
                    <a:pt x="120" y="51"/>
                  </a:cubicBezTo>
                  <a:cubicBezTo>
                    <a:pt x="64" y="51"/>
                    <a:pt x="64" y="51"/>
                    <a:pt x="64" y="51"/>
                  </a:cubicBezTo>
                  <a:cubicBezTo>
                    <a:pt x="87" y="102"/>
                    <a:pt x="87" y="102"/>
                    <a:pt x="87" y="102"/>
                  </a:cubicBezTo>
                  <a:lnTo>
                    <a:pt x="271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7"/>
            <p:cNvSpPr>
              <a:spLocks noEditPoints="1"/>
            </p:cNvSpPr>
            <p:nvPr/>
          </p:nvSpPr>
          <p:spPr bwMode="auto">
            <a:xfrm>
              <a:off x="6178181" y="2409828"/>
              <a:ext cx="289669" cy="299938"/>
            </a:xfrm>
            <a:custGeom>
              <a:avLst/>
              <a:gdLst>
                <a:gd name="T0" fmla="*/ 562 w 1586"/>
                <a:gd name="T1" fmla="*/ 236 h 1640"/>
                <a:gd name="T2" fmla="*/ 1020 w 1586"/>
                <a:gd name="T3" fmla="*/ 225 h 1640"/>
                <a:gd name="T4" fmla="*/ 793 w 1586"/>
                <a:gd name="T5" fmla="*/ 120 h 1640"/>
                <a:gd name="T6" fmla="*/ 793 w 1586"/>
                <a:gd name="T7" fmla="*/ 1520 h 1640"/>
                <a:gd name="T8" fmla="*/ 566 w 1586"/>
                <a:gd name="T9" fmla="*/ 1415 h 1640"/>
                <a:gd name="T10" fmla="*/ 1024 w 1586"/>
                <a:gd name="T11" fmla="*/ 1404 h 1640"/>
                <a:gd name="T12" fmla="*/ 793 w 1586"/>
                <a:gd name="T13" fmla="*/ 1520 h 1640"/>
                <a:gd name="T14" fmla="*/ 54 w 1586"/>
                <a:gd name="T15" fmla="*/ 1347 h 1640"/>
                <a:gd name="T16" fmla="*/ 287 w 1586"/>
                <a:gd name="T17" fmla="*/ 824 h 1640"/>
                <a:gd name="T18" fmla="*/ 433 w 1586"/>
                <a:gd name="T19" fmla="*/ 401 h 1640"/>
                <a:gd name="T20" fmla="*/ 153 w 1586"/>
                <a:gd name="T21" fmla="*/ 374 h 1640"/>
                <a:gd name="T22" fmla="*/ 198 w 1586"/>
                <a:gd name="T23" fmla="*/ 499 h 1640"/>
                <a:gd name="T24" fmla="*/ 198 w 1586"/>
                <a:gd name="T25" fmla="*/ 763 h 1640"/>
                <a:gd name="T26" fmla="*/ 83 w 1586"/>
                <a:gd name="T27" fmla="*/ 567 h 1640"/>
                <a:gd name="T28" fmla="*/ 223 w 1586"/>
                <a:gd name="T29" fmla="*/ 235 h 1640"/>
                <a:gd name="T30" fmla="*/ 1363 w 1586"/>
                <a:gd name="T31" fmla="*/ 220 h 1640"/>
                <a:gd name="T32" fmla="*/ 1433 w 1586"/>
                <a:gd name="T33" fmla="*/ 663 h 1640"/>
                <a:gd name="T34" fmla="*/ 1338 w 1586"/>
                <a:gd name="T35" fmla="*/ 590 h 1640"/>
                <a:gd name="T36" fmla="*/ 1363 w 1586"/>
                <a:gd name="T37" fmla="*/ 340 h 1640"/>
                <a:gd name="T38" fmla="*/ 1146 w 1586"/>
                <a:gd name="T39" fmla="*/ 686 h 1640"/>
                <a:gd name="T40" fmla="*/ 786 w 1586"/>
                <a:gd name="T41" fmla="*/ 577 h 1640"/>
                <a:gd name="T42" fmla="*/ 725 w 1586"/>
                <a:gd name="T43" fmla="*/ 1016 h 1640"/>
                <a:gd name="T44" fmla="*/ 610 w 1586"/>
                <a:gd name="T45" fmla="*/ 1083 h 1640"/>
                <a:gd name="T46" fmla="*/ 379 w 1586"/>
                <a:gd name="T47" fmla="*/ 902 h 1640"/>
                <a:gd name="T48" fmla="*/ 223 w 1586"/>
                <a:gd name="T49" fmla="*/ 1300 h 1640"/>
                <a:gd name="T50" fmla="*/ 1338 w 1586"/>
                <a:gd name="T51" fmla="*/ 590 h 1640"/>
                <a:gd name="T52" fmla="*/ 1518 w 1586"/>
                <a:gd name="T53" fmla="*/ 1013 h 1640"/>
                <a:gd name="T54" fmla="*/ 1254 w 1586"/>
                <a:gd name="T55" fmla="*/ 1013 h 1640"/>
                <a:gd name="T56" fmla="*/ 1404 w 1586"/>
                <a:gd name="T57" fmla="*/ 1144 h 1640"/>
                <a:gd name="T58" fmla="*/ 1363 w 1586"/>
                <a:gd name="T59" fmla="*/ 1285 h 1640"/>
                <a:gd name="T60" fmla="*/ 881 w 1586"/>
                <a:gd name="T61" fmla="*/ 1249 h 1640"/>
                <a:gd name="T62" fmla="*/ 1532 w 1586"/>
                <a:gd name="T63" fmla="*/ 1334 h 1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86" h="1640">
                  <a:moveTo>
                    <a:pt x="672" y="285"/>
                  </a:moveTo>
                  <a:cubicBezTo>
                    <a:pt x="632" y="265"/>
                    <a:pt x="596" y="250"/>
                    <a:pt x="562" y="236"/>
                  </a:cubicBezTo>
                  <a:cubicBezTo>
                    <a:pt x="616" y="94"/>
                    <a:pt x="693" y="0"/>
                    <a:pt x="793" y="0"/>
                  </a:cubicBezTo>
                  <a:cubicBezTo>
                    <a:pt x="891" y="0"/>
                    <a:pt x="966" y="89"/>
                    <a:pt x="1020" y="225"/>
                  </a:cubicBezTo>
                  <a:cubicBezTo>
                    <a:pt x="986" y="239"/>
                    <a:pt x="950" y="255"/>
                    <a:pt x="910" y="275"/>
                  </a:cubicBezTo>
                  <a:cubicBezTo>
                    <a:pt x="870" y="168"/>
                    <a:pt x="823" y="120"/>
                    <a:pt x="793" y="120"/>
                  </a:cubicBezTo>
                  <a:cubicBezTo>
                    <a:pt x="762" y="120"/>
                    <a:pt x="714" y="171"/>
                    <a:pt x="672" y="285"/>
                  </a:cubicBezTo>
                  <a:close/>
                  <a:moveTo>
                    <a:pt x="793" y="1520"/>
                  </a:moveTo>
                  <a:cubicBezTo>
                    <a:pt x="763" y="1520"/>
                    <a:pt x="716" y="1472"/>
                    <a:pt x="676" y="1365"/>
                  </a:cubicBezTo>
                  <a:cubicBezTo>
                    <a:pt x="635" y="1385"/>
                    <a:pt x="600" y="1401"/>
                    <a:pt x="566" y="1415"/>
                  </a:cubicBezTo>
                  <a:cubicBezTo>
                    <a:pt x="620" y="1551"/>
                    <a:pt x="695" y="1640"/>
                    <a:pt x="793" y="1640"/>
                  </a:cubicBezTo>
                  <a:cubicBezTo>
                    <a:pt x="893" y="1640"/>
                    <a:pt x="970" y="1546"/>
                    <a:pt x="1024" y="1404"/>
                  </a:cubicBezTo>
                  <a:cubicBezTo>
                    <a:pt x="990" y="1390"/>
                    <a:pt x="955" y="1375"/>
                    <a:pt x="914" y="1355"/>
                  </a:cubicBezTo>
                  <a:cubicBezTo>
                    <a:pt x="872" y="1469"/>
                    <a:pt x="824" y="1520"/>
                    <a:pt x="793" y="1520"/>
                  </a:cubicBezTo>
                  <a:close/>
                  <a:moveTo>
                    <a:pt x="465" y="1369"/>
                  </a:moveTo>
                  <a:cubicBezTo>
                    <a:pt x="332" y="1417"/>
                    <a:pt x="133" y="1464"/>
                    <a:pt x="54" y="1347"/>
                  </a:cubicBezTo>
                  <a:cubicBezTo>
                    <a:pt x="15" y="1289"/>
                    <a:pt x="0" y="1178"/>
                    <a:pt x="153" y="977"/>
                  </a:cubicBezTo>
                  <a:cubicBezTo>
                    <a:pt x="193" y="924"/>
                    <a:pt x="240" y="872"/>
                    <a:pt x="287" y="824"/>
                  </a:cubicBezTo>
                  <a:cubicBezTo>
                    <a:pt x="394" y="718"/>
                    <a:pt x="514" y="615"/>
                    <a:pt x="670" y="510"/>
                  </a:cubicBezTo>
                  <a:cubicBezTo>
                    <a:pt x="595" y="469"/>
                    <a:pt x="513" y="430"/>
                    <a:pt x="433" y="401"/>
                  </a:cubicBezTo>
                  <a:cubicBezTo>
                    <a:pt x="351" y="371"/>
                    <a:pt x="278" y="355"/>
                    <a:pt x="223" y="355"/>
                  </a:cubicBezTo>
                  <a:cubicBezTo>
                    <a:pt x="188" y="355"/>
                    <a:pt x="161" y="362"/>
                    <a:pt x="153" y="374"/>
                  </a:cubicBezTo>
                  <a:cubicBezTo>
                    <a:pt x="144" y="388"/>
                    <a:pt x="143" y="428"/>
                    <a:pt x="184" y="500"/>
                  </a:cubicBezTo>
                  <a:cubicBezTo>
                    <a:pt x="189" y="500"/>
                    <a:pt x="193" y="499"/>
                    <a:pt x="198" y="499"/>
                  </a:cubicBezTo>
                  <a:cubicBezTo>
                    <a:pt x="271" y="499"/>
                    <a:pt x="330" y="559"/>
                    <a:pt x="330" y="631"/>
                  </a:cubicBezTo>
                  <a:cubicBezTo>
                    <a:pt x="330" y="704"/>
                    <a:pt x="271" y="763"/>
                    <a:pt x="198" y="763"/>
                  </a:cubicBezTo>
                  <a:cubicBezTo>
                    <a:pt x="125" y="763"/>
                    <a:pt x="66" y="704"/>
                    <a:pt x="66" y="631"/>
                  </a:cubicBezTo>
                  <a:cubicBezTo>
                    <a:pt x="66" y="608"/>
                    <a:pt x="73" y="586"/>
                    <a:pt x="83" y="567"/>
                  </a:cubicBezTo>
                  <a:cubicBezTo>
                    <a:pt x="6" y="433"/>
                    <a:pt x="22" y="352"/>
                    <a:pt x="54" y="306"/>
                  </a:cubicBezTo>
                  <a:cubicBezTo>
                    <a:pt x="77" y="273"/>
                    <a:pt x="125" y="235"/>
                    <a:pt x="223" y="235"/>
                  </a:cubicBezTo>
                  <a:cubicBezTo>
                    <a:pt x="398" y="235"/>
                    <a:pt x="634" y="348"/>
                    <a:pt x="785" y="436"/>
                  </a:cubicBezTo>
                  <a:cubicBezTo>
                    <a:pt x="939" y="343"/>
                    <a:pt x="1183" y="220"/>
                    <a:pt x="1363" y="220"/>
                  </a:cubicBezTo>
                  <a:cubicBezTo>
                    <a:pt x="1462" y="220"/>
                    <a:pt x="1510" y="260"/>
                    <a:pt x="1532" y="293"/>
                  </a:cubicBezTo>
                  <a:cubicBezTo>
                    <a:pt x="1571" y="351"/>
                    <a:pt x="1586" y="462"/>
                    <a:pt x="1433" y="663"/>
                  </a:cubicBezTo>
                  <a:cubicBezTo>
                    <a:pt x="1219" y="945"/>
                    <a:pt x="792" y="1251"/>
                    <a:pt x="465" y="1369"/>
                  </a:cubicBezTo>
                  <a:close/>
                  <a:moveTo>
                    <a:pt x="1338" y="590"/>
                  </a:moveTo>
                  <a:cubicBezTo>
                    <a:pt x="1442" y="452"/>
                    <a:pt x="1446" y="379"/>
                    <a:pt x="1433" y="360"/>
                  </a:cubicBezTo>
                  <a:cubicBezTo>
                    <a:pt x="1424" y="347"/>
                    <a:pt x="1399" y="340"/>
                    <a:pt x="1363" y="340"/>
                  </a:cubicBezTo>
                  <a:cubicBezTo>
                    <a:pt x="1227" y="340"/>
                    <a:pt x="1020" y="440"/>
                    <a:pt x="901" y="507"/>
                  </a:cubicBezTo>
                  <a:cubicBezTo>
                    <a:pt x="989" y="564"/>
                    <a:pt x="1071" y="625"/>
                    <a:pt x="1146" y="686"/>
                  </a:cubicBezTo>
                  <a:cubicBezTo>
                    <a:pt x="1118" y="714"/>
                    <a:pt x="1088" y="742"/>
                    <a:pt x="1058" y="769"/>
                  </a:cubicBezTo>
                  <a:cubicBezTo>
                    <a:pt x="975" y="702"/>
                    <a:pt x="882" y="636"/>
                    <a:pt x="786" y="577"/>
                  </a:cubicBezTo>
                  <a:cubicBezTo>
                    <a:pt x="676" y="648"/>
                    <a:pt x="566" y="731"/>
                    <a:pt x="466" y="819"/>
                  </a:cubicBezTo>
                  <a:cubicBezTo>
                    <a:pt x="541" y="884"/>
                    <a:pt x="630" y="953"/>
                    <a:pt x="725" y="1016"/>
                  </a:cubicBezTo>
                  <a:cubicBezTo>
                    <a:pt x="689" y="1038"/>
                    <a:pt x="652" y="1060"/>
                    <a:pt x="610" y="1083"/>
                  </a:cubicBezTo>
                  <a:cubicBezTo>
                    <a:pt x="610" y="1083"/>
                    <a:pt x="610" y="1083"/>
                    <a:pt x="610" y="1083"/>
                  </a:cubicBezTo>
                  <a:cubicBezTo>
                    <a:pt x="610" y="1082"/>
                    <a:pt x="610" y="1082"/>
                    <a:pt x="609" y="1082"/>
                  </a:cubicBezTo>
                  <a:cubicBezTo>
                    <a:pt x="530" y="1027"/>
                    <a:pt x="451" y="966"/>
                    <a:pt x="379" y="902"/>
                  </a:cubicBezTo>
                  <a:cubicBezTo>
                    <a:pt x="183" y="1099"/>
                    <a:pt x="127" y="1241"/>
                    <a:pt x="153" y="1280"/>
                  </a:cubicBezTo>
                  <a:cubicBezTo>
                    <a:pt x="162" y="1293"/>
                    <a:pt x="187" y="1300"/>
                    <a:pt x="223" y="1300"/>
                  </a:cubicBezTo>
                  <a:cubicBezTo>
                    <a:pt x="387" y="1300"/>
                    <a:pt x="646" y="1162"/>
                    <a:pt x="800" y="1063"/>
                  </a:cubicBezTo>
                  <a:cubicBezTo>
                    <a:pt x="988" y="942"/>
                    <a:pt x="1203" y="768"/>
                    <a:pt x="1338" y="590"/>
                  </a:cubicBezTo>
                  <a:close/>
                  <a:moveTo>
                    <a:pt x="1503" y="1075"/>
                  </a:moveTo>
                  <a:cubicBezTo>
                    <a:pt x="1513" y="1056"/>
                    <a:pt x="1518" y="1035"/>
                    <a:pt x="1518" y="1013"/>
                  </a:cubicBezTo>
                  <a:cubicBezTo>
                    <a:pt x="1518" y="940"/>
                    <a:pt x="1459" y="881"/>
                    <a:pt x="1386" y="881"/>
                  </a:cubicBezTo>
                  <a:cubicBezTo>
                    <a:pt x="1314" y="881"/>
                    <a:pt x="1254" y="940"/>
                    <a:pt x="1254" y="1013"/>
                  </a:cubicBezTo>
                  <a:cubicBezTo>
                    <a:pt x="1254" y="1086"/>
                    <a:pt x="1314" y="1145"/>
                    <a:pt x="1386" y="1145"/>
                  </a:cubicBezTo>
                  <a:cubicBezTo>
                    <a:pt x="1393" y="1145"/>
                    <a:pt x="1398" y="1144"/>
                    <a:pt x="1404" y="1144"/>
                  </a:cubicBezTo>
                  <a:cubicBezTo>
                    <a:pt x="1443" y="1214"/>
                    <a:pt x="1442" y="1253"/>
                    <a:pt x="1433" y="1266"/>
                  </a:cubicBezTo>
                  <a:cubicBezTo>
                    <a:pt x="1425" y="1278"/>
                    <a:pt x="1398" y="1285"/>
                    <a:pt x="1363" y="1285"/>
                  </a:cubicBezTo>
                  <a:cubicBezTo>
                    <a:pt x="1252" y="1285"/>
                    <a:pt x="1096" y="1221"/>
                    <a:pt x="996" y="1172"/>
                  </a:cubicBezTo>
                  <a:cubicBezTo>
                    <a:pt x="963" y="1195"/>
                    <a:pt x="921" y="1223"/>
                    <a:pt x="881" y="1249"/>
                  </a:cubicBezTo>
                  <a:cubicBezTo>
                    <a:pt x="1015" y="1319"/>
                    <a:pt x="1212" y="1405"/>
                    <a:pt x="1363" y="1405"/>
                  </a:cubicBezTo>
                  <a:cubicBezTo>
                    <a:pt x="1461" y="1405"/>
                    <a:pt x="1509" y="1367"/>
                    <a:pt x="1532" y="1334"/>
                  </a:cubicBezTo>
                  <a:cubicBezTo>
                    <a:pt x="1564" y="1288"/>
                    <a:pt x="1580" y="1208"/>
                    <a:pt x="1503" y="10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</p:grp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C000-942F-463A-8EC5-40345FAF3BAA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42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200150" y="107950"/>
            <a:ext cx="10871200" cy="6648450"/>
          </a:xfrm>
          <a:prstGeom prst="rect">
            <a:avLst/>
          </a:prstGeom>
          <a:solidFill>
            <a:srgbClr val="373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24004" y="104775"/>
            <a:ext cx="10871200" cy="6648450"/>
          </a:xfrm>
          <a:prstGeom prst="rect">
            <a:avLst/>
          </a:prstGeom>
          <a:solidFill>
            <a:srgbClr val="373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제목 2"/>
          <p:cNvSpPr txBox="1">
            <a:spLocks/>
          </p:cNvSpPr>
          <p:nvPr/>
        </p:nvSpPr>
        <p:spPr>
          <a:xfrm>
            <a:off x="1638795" y="2720830"/>
            <a:ext cx="980493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9. </a:t>
            </a:r>
            <a:r>
              <a:rPr lang="ko-KR" altLang="en-US" sz="36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제언</a:t>
            </a:r>
            <a:endParaRPr lang="ko-KR" altLang="en-US" sz="36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24" name="슬라이드 번호 개체 틀 30"/>
          <p:cNvSpPr>
            <a:spLocks noGrp="1"/>
          </p:cNvSpPr>
          <p:nvPr>
            <p:ph type="sldNum" sz="quarter" idx="12"/>
          </p:nvPr>
        </p:nvSpPr>
        <p:spPr>
          <a:xfrm>
            <a:off x="272943" y="6347886"/>
            <a:ext cx="474133" cy="365125"/>
          </a:xfrm>
        </p:spPr>
        <p:txBody>
          <a:bodyPr/>
          <a:lstStyle/>
          <a:p>
            <a:fld id="{E56AC000-942F-463A-8EC5-40345FAF3BAA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17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200150" y="107950"/>
            <a:ext cx="10871200" cy="6648450"/>
          </a:xfrm>
          <a:prstGeom prst="rect">
            <a:avLst/>
          </a:prstGeom>
          <a:solidFill>
            <a:srgbClr val="373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24004" y="104775"/>
            <a:ext cx="10871200" cy="6648450"/>
          </a:xfrm>
          <a:prstGeom prst="rect">
            <a:avLst/>
          </a:prstGeom>
          <a:solidFill>
            <a:srgbClr val="373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슬라이드 번호 개체 틀 30"/>
          <p:cNvSpPr>
            <a:spLocks noGrp="1"/>
          </p:cNvSpPr>
          <p:nvPr>
            <p:ph type="sldNum" sz="quarter" idx="12"/>
          </p:nvPr>
        </p:nvSpPr>
        <p:spPr>
          <a:xfrm>
            <a:off x="272943" y="6347886"/>
            <a:ext cx="474133" cy="365125"/>
          </a:xfrm>
        </p:spPr>
        <p:txBody>
          <a:bodyPr/>
          <a:lstStyle/>
          <a:p>
            <a:fld id="{E56AC000-942F-463A-8EC5-40345FAF3BAA}" type="slidenum">
              <a:rPr lang="ko-KR" altLang="en-US" smtClean="0"/>
              <a:pPr/>
              <a:t>68</a:t>
            </a:fld>
            <a:endParaRPr lang="ko-KR" altLang="en-US"/>
          </a:p>
        </p:txBody>
      </p:sp>
      <p:sp>
        <p:nvSpPr>
          <p:cNvPr id="6" name="슬라이드 번호 개체 틀 30"/>
          <p:cNvSpPr txBox="1">
            <a:spLocks/>
          </p:cNvSpPr>
          <p:nvPr/>
        </p:nvSpPr>
        <p:spPr>
          <a:xfrm>
            <a:off x="272943" y="6347886"/>
            <a:ext cx="474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6AC000-942F-463A-8EC5-40345FAF3BAA}" type="slidenum">
              <a:rPr lang="ko-KR" altLang="en-US" smtClean="0"/>
              <a:pPr/>
              <a:t>68</a:t>
            </a:fld>
            <a:endParaRPr lang="ko-KR" altLang="en-US"/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1358900" y="266700"/>
            <a:ext cx="105029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교육방향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: 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전문성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(Professionalism)-&gt;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탁월성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(</a:t>
            </a:r>
            <a:r>
              <a:rPr lang="en-US" altLang="ko-KR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Excellence</a:t>
            </a:r>
            <a:r>
              <a:rPr lang="en-US" altLang="ko-KR" sz="3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)</a:t>
            </a:r>
            <a:endParaRPr lang="ko-KR" alt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8" name="슬라이드 번호 개체 틀 30"/>
          <p:cNvSpPr txBox="1">
            <a:spLocks/>
          </p:cNvSpPr>
          <p:nvPr/>
        </p:nvSpPr>
        <p:spPr>
          <a:xfrm>
            <a:off x="272943" y="6347886"/>
            <a:ext cx="474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6AC000-942F-463A-8EC5-40345FAF3BAA}" type="slidenum">
              <a:rPr lang="ko-KR" altLang="en-US" smtClean="0"/>
              <a:pPr/>
              <a:t>68</a:t>
            </a:fld>
            <a:endParaRPr lang="ko-KR" altLang="en-US"/>
          </a:p>
        </p:txBody>
      </p:sp>
      <p:grpSp>
        <p:nvGrpSpPr>
          <p:cNvPr id="10" name="Group 26"/>
          <p:cNvGrpSpPr/>
          <p:nvPr/>
        </p:nvGrpSpPr>
        <p:grpSpPr>
          <a:xfrm>
            <a:off x="11657041" y="943863"/>
            <a:ext cx="180974" cy="180974"/>
            <a:chOff x="4481513" y="1649413"/>
            <a:chExt cx="180974" cy="180974"/>
          </a:xfrm>
        </p:grpSpPr>
        <p:sp>
          <p:nvSpPr>
            <p:cNvPr id="11" name="Oval 4"/>
            <p:cNvSpPr/>
            <p:nvPr/>
          </p:nvSpPr>
          <p:spPr>
            <a:xfrm>
              <a:off x="4481513" y="1649413"/>
              <a:ext cx="180974" cy="18097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2" name="Oval 5"/>
            <p:cNvSpPr/>
            <p:nvPr/>
          </p:nvSpPr>
          <p:spPr>
            <a:xfrm>
              <a:off x="4514850" y="1682750"/>
              <a:ext cx="114300" cy="1143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</p:grpSp>
      <p:cxnSp>
        <p:nvCxnSpPr>
          <p:cNvPr id="13" name="직선 연결선 12"/>
          <p:cNvCxnSpPr>
            <a:endCxn id="11" idx="2"/>
          </p:cNvCxnSpPr>
          <p:nvPr/>
        </p:nvCxnSpPr>
        <p:spPr>
          <a:xfrm>
            <a:off x="1460500" y="1004625"/>
            <a:ext cx="10196541" cy="29725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4"/>
          <p:cNvSpPr/>
          <p:nvPr/>
        </p:nvSpPr>
        <p:spPr>
          <a:xfrm>
            <a:off x="1978815" y="1401948"/>
            <a:ext cx="9228765" cy="499883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473" y="3035381"/>
            <a:ext cx="3438525" cy="29718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061004" y="3790390"/>
            <a:ext cx="23912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accent6"/>
                </a:solidFill>
              </a:rPr>
              <a:t>AI + </a:t>
            </a:r>
          </a:p>
          <a:p>
            <a:r>
              <a:rPr lang="en-US" altLang="ko-KR" sz="2800" b="1" dirty="0" smtClean="0">
                <a:solidFill>
                  <a:schemeClr val="accent6"/>
                </a:solidFill>
              </a:rPr>
              <a:t>Convergence</a:t>
            </a:r>
            <a:endParaRPr lang="ko-KR" altLang="en-US" sz="2800" b="1" dirty="0">
              <a:solidFill>
                <a:schemeClr val="accent6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211" y="3829065"/>
            <a:ext cx="2336174" cy="170619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463225" y="4326380"/>
            <a:ext cx="1832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/>
                </a:solidFill>
              </a:rPr>
              <a:t>Creativity</a:t>
            </a:r>
            <a:endParaRPr lang="ko-KR" altLang="en-US" sz="2800" b="1" dirty="0">
              <a:solidFill>
                <a:schemeClr val="accent6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19609" y="6009845"/>
            <a:ext cx="3431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Learning Ability, 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Professional Knowledge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아래쪽 화살표 20"/>
          <p:cNvSpPr/>
          <p:nvPr/>
        </p:nvSpPr>
        <p:spPr>
          <a:xfrm rot="16200000">
            <a:off x="7425862" y="4310419"/>
            <a:ext cx="388871" cy="566381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1692698" y="2501797"/>
            <a:ext cx="2081330" cy="139956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6500138" y="2568842"/>
            <a:ext cx="2891436" cy="129867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사각형 설명선 24"/>
          <p:cNvSpPr/>
          <p:nvPr/>
        </p:nvSpPr>
        <p:spPr>
          <a:xfrm rot="10800000">
            <a:off x="3513572" y="6046775"/>
            <a:ext cx="3438525" cy="609400"/>
          </a:xfrm>
          <a:prstGeom prst="wedgeRoundRectCallou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폭발 2 25"/>
          <p:cNvSpPr/>
          <p:nvPr/>
        </p:nvSpPr>
        <p:spPr>
          <a:xfrm>
            <a:off x="7903489" y="3657601"/>
            <a:ext cx="2976170" cy="1991360"/>
          </a:xfrm>
          <a:prstGeom prst="irregularSeal2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358900" y="1295794"/>
            <a:ext cx="8333740" cy="1883965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509155" y="1357065"/>
            <a:ext cx="1616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accent6"/>
                </a:solidFill>
              </a:rPr>
              <a:t>Humanity</a:t>
            </a:r>
            <a:endParaRPr lang="ko-KR" altLang="en-US" sz="2400" b="1" dirty="0">
              <a:solidFill>
                <a:schemeClr val="accent6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49349" y="6117053"/>
            <a:ext cx="2570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accent6"/>
                </a:solidFill>
              </a:rPr>
              <a:t>Professionalism</a:t>
            </a:r>
            <a:endParaRPr lang="ko-KR" altLang="en-US" sz="2400" b="1" dirty="0">
              <a:solidFill>
                <a:schemeClr val="accent6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692698" y="2062187"/>
            <a:ext cx="7999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Understanding</a:t>
            </a:r>
            <a:r>
              <a:rPr lang="ko-KR" altLang="en-US" dirty="0" smtClean="0">
                <a:solidFill>
                  <a:schemeClr val="bg1"/>
                </a:solidFill>
              </a:rPr>
              <a:t>        </a:t>
            </a:r>
            <a:r>
              <a:rPr lang="en-US" altLang="ko-KR" dirty="0" smtClean="0">
                <a:solidFill>
                  <a:schemeClr val="bg1"/>
                </a:solidFill>
              </a:rPr>
              <a:t>Empathy</a:t>
            </a:r>
            <a:r>
              <a:rPr lang="ko-KR" altLang="en-US" dirty="0" smtClean="0">
                <a:solidFill>
                  <a:schemeClr val="bg1"/>
                </a:solidFill>
              </a:rPr>
              <a:t>           </a:t>
            </a:r>
            <a:r>
              <a:rPr lang="en-US" altLang="ko-KR" dirty="0" smtClean="0">
                <a:solidFill>
                  <a:schemeClr val="bg1"/>
                </a:solidFill>
              </a:rPr>
              <a:t>Cooperation       Dream &amp; Passion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5445894" y="2014132"/>
            <a:ext cx="1938897" cy="534969"/>
          </a:xfrm>
          <a:prstGeom prst="wedgeRoundRectCallou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사각형 설명선 31"/>
          <p:cNvSpPr/>
          <p:nvPr/>
        </p:nvSpPr>
        <p:spPr>
          <a:xfrm>
            <a:off x="3586131" y="2014132"/>
            <a:ext cx="1731098" cy="540460"/>
          </a:xfrm>
          <a:prstGeom prst="wedgeRoundRectCallou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사각형 설명선 32"/>
          <p:cNvSpPr/>
          <p:nvPr/>
        </p:nvSpPr>
        <p:spPr>
          <a:xfrm>
            <a:off x="1692699" y="1986669"/>
            <a:ext cx="1764768" cy="525394"/>
          </a:xfrm>
          <a:prstGeom prst="wedgeRoundRectCallou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7519547" y="2014132"/>
            <a:ext cx="1937310" cy="525394"/>
          </a:xfrm>
          <a:prstGeom prst="wedgeRoundRectCallou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6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2"/>
          <p:cNvSpPr txBox="1">
            <a:spLocks/>
          </p:cNvSpPr>
          <p:nvPr/>
        </p:nvSpPr>
        <p:spPr>
          <a:xfrm>
            <a:off x="1358899" y="266700"/>
            <a:ext cx="9958471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결론</a:t>
            </a:r>
            <a:endParaRPr lang="en-US" altLang="ko-KR" sz="36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Open Sans" panose="020B0606030504020204" pitchFamily="34" charset="0"/>
            </a:endParaRPr>
          </a:p>
        </p:txBody>
      </p:sp>
      <p:pic>
        <p:nvPicPr>
          <p:cNvPr id="19" name="Picture 6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899" y="4041912"/>
            <a:ext cx="484632" cy="484632"/>
          </a:xfrm>
          <a:prstGeom prst="rect">
            <a:avLst/>
          </a:prstGeom>
        </p:spPr>
      </p:pic>
      <p:pic>
        <p:nvPicPr>
          <p:cNvPr id="27" name="Picture 8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899" y="5233799"/>
            <a:ext cx="484632" cy="484632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1331677" y="2962090"/>
            <a:ext cx="7341754" cy="523220"/>
            <a:chOff x="1690445" y="1526269"/>
            <a:chExt cx="5359212" cy="523220"/>
          </a:xfrm>
        </p:grpSpPr>
        <p:pic>
          <p:nvPicPr>
            <p:cNvPr id="29" name="Picture 4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0445" y="1569028"/>
              <a:ext cx="343839" cy="470783"/>
            </a:xfrm>
            <a:prstGeom prst="rect">
              <a:avLst/>
            </a:prstGeom>
          </p:spPr>
        </p:pic>
        <p:sp>
          <p:nvSpPr>
            <p:cNvPr id="30" name="Rectangle 5"/>
            <p:cNvSpPr/>
            <p:nvPr/>
          </p:nvSpPr>
          <p:spPr>
            <a:xfrm>
              <a:off x="2186183" y="1526269"/>
              <a:ext cx="486347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b="1" dirty="0" smtClean="0">
                  <a:latin typeface="+mn-ea"/>
                  <a:cs typeface="Open Sans Light" panose="020B0306030504020204" pitchFamily="34" charset="0"/>
                </a:rPr>
                <a:t>인공지능을 활용하라</a:t>
              </a:r>
              <a:endParaRPr lang="bg-BG" altLang="ko-KR" sz="2800" b="1" dirty="0">
                <a:latin typeface="+mn-ea"/>
              </a:endParaRPr>
            </a:p>
          </p:txBody>
        </p:sp>
      </p:grpSp>
      <p:sp>
        <p:nvSpPr>
          <p:cNvPr id="31" name="슬라이드 번호 개체 틀 26"/>
          <p:cNvSpPr>
            <a:spLocks noGrp="1"/>
          </p:cNvSpPr>
          <p:nvPr>
            <p:ph type="sldNum" sz="quarter" idx="12"/>
          </p:nvPr>
        </p:nvSpPr>
        <p:spPr>
          <a:xfrm>
            <a:off x="298692" y="6743540"/>
            <a:ext cx="474133" cy="365125"/>
          </a:xfrm>
        </p:spPr>
        <p:txBody>
          <a:bodyPr/>
          <a:lstStyle/>
          <a:p>
            <a:fld id="{E56AC000-942F-463A-8EC5-40345FAF3BAA}" type="slidenum">
              <a:rPr lang="ko-KR" altLang="en-US" smtClean="0"/>
              <a:pPr/>
              <a:t>69</a:t>
            </a:fld>
            <a:endParaRPr lang="ko-KR" altLang="en-US"/>
          </a:p>
        </p:txBody>
      </p:sp>
      <p:pic>
        <p:nvPicPr>
          <p:cNvPr id="32" name="Picture 6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205" y="1452976"/>
            <a:ext cx="484632" cy="484632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1843530" y="1427392"/>
            <a:ext cx="10451293" cy="1288778"/>
            <a:chOff x="2369869" y="1589854"/>
            <a:chExt cx="8894732" cy="820038"/>
          </a:xfrm>
        </p:grpSpPr>
        <p:sp>
          <p:nvSpPr>
            <p:cNvPr id="34" name="Rectangle 5"/>
            <p:cNvSpPr/>
            <p:nvPr/>
          </p:nvSpPr>
          <p:spPr>
            <a:xfrm>
              <a:off x="2502470" y="1589854"/>
              <a:ext cx="8749902" cy="6070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b="1" dirty="0" smtClean="0">
                  <a:latin typeface="+mn-ea"/>
                  <a:cs typeface="Open Sans Light" panose="020B0306030504020204" pitchFamily="34" charset="0"/>
                </a:rPr>
                <a:t>교육</a:t>
              </a:r>
              <a:r>
                <a:rPr lang="en-US" altLang="ko-KR" sz="2800" b="1" dirty="0" smtClean="0">
                  <a:latin typeface="+mn-ea"/>
                  <a:cs typeface="Open Sans Light" panose="020B0306030504020204" pitchFamily="34" charset="0"/>
                </a:rPr>
                <a:t>(</a:t>
              </a:r>
              <a:r>
                <a:rPr lang="ko-KR" altLang="en-US" sz="2800" b="1" dirty="0" smtClean="0">
                  <a:latin typeface="+mn-ea"/>
                  <a:cs typeface="Open Sans Light" panose="020B0306030504020204" pitchFamily="34" charset="0"/>
                </a:rPr>
                <a:t>학습</a:t>
              </a:r>
              <a:r>
                <a:rPr lang="en-US" altLang="ko-KR" sz="2800" b="1" dirty="0" smtClean="0">
                  <a:latin typeface="+mn-ea"/>
                  <a:cs typeface="Open Sans Light" panose="020B0306030504020204" pitchFamily="34" charset="0"/>
                </a:rPr>
                <a:t>)</a:t>
              </a:r>
              <a:r>
                <a:rPr lang="ko-KR" altLang="en-US" sz="2800" b="1" dirty="0" smtClean="0">
                  <a:latin typeface="+mn-ea"/>
                  <a:cs typeface="Open Sans Light" panose="020B0306030504020204" pitchFamily="34" charset="0"/>
                </a:rPr>
                <a:t>의 첫번째 미션은 창의적</a:t>
              </a:r>
              <a:r>
                <a:rPr lang="en-US" altLang="ko-KR" sz="2800" b="1" dirty="0" smtClean="0">
                  <a:latin typeface="+mn-ea"/>
                  <a:cs typeface="Open Sans Light" panose="020B0306030504020204" pitchFamily="34" charset="0"/>
                </a:rPr>
                <a:t>/</a:t>
              </a:r>
              <a:r>
                <a:rPr lang="ko-KR" altLang="en-US" sz="2800" b="1" dirty="0" smtClean="0">
                  <a:latin typeface="+mn-ea"/>
                  <a:cs typeface="Open Sans Light" panose="020B0306030504020204" pitchFamily="34" charset="0"/>
                </a:rPr>
                <a:t>융합적 사고의 배양이다</a:t>
              </a:r>
              <a:endParaRPr lang="bg-BG" altLang="ko-KR" sz="2800" b="1" dirty="0">
                <a:latin typeface="+mn-ea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369869" y="1959470"/>
              <a:ext cx="8894732" cy="450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buFontTx/>
                <a:buChar char="-"/>
              </a:pPr>
              <a:r>
                <a:rPr lang="ko-KR" altLang="en-US" sz="2000" u="sng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미래의 경쟁상대는 </a:t>
              </a:r>
              <a:r>
                <a:rPr lang="en-US" altLang="ko-KR" sz="2000" u="sng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AI </a:t>
              </a:r>
              <a:r>
                <a:rPr lang="ko-KR" altLang="en-US" sz="2000" u="sng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기계이고</a:t>
              </a:r>
              <a:r>
                <a:rPr lang="en-US" altLang="ko-KR" sz="2000" u="sng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, AI</a:t>
              </a:r>
              <a:r>
                <a:rPr lang="ko-KR" altLang="en-US" sz="2000" u="sng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기계를 이기는 비밀은 창의성과 융합에 있다</a:t>
              </a:r>
              <a:endParaRPr lang="en-US" altLang="ko-KR" sz="2000" u="sng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 Light" panose="020B0306030504020204" pitchFamily="34" charset="0"/>
              </a:endParaRPr>
            </a:p>
            <a:p>
              <a:pPr marL="342900" indent="-342900" algn="just">
                <a:buFontTx/>
                <a:buChar char="-"/>
              </a:pPr>
              <a:r>
                <a:rPr lang="en-US" altLang="ko-KR" sz="2000" u="sng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Sensivity</a:t>
              </a:r>
              <a:r>
                <a:rPr lang="ko-KR" altLang="en-US" sz="2000" u="sng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를 증가시키는 주제를 개발하라</a:t>
              </a:r>
              <a:r>
                <a:rPr lang="en-US" altLang="ko-KR" sz="2000" u="sng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.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1855655" y="4009801"/>
            <a:ext cx="10237733" cy="1224229"/>
            <a:chOff x="2357640" y="1584435"/>
            <a:chExt cx="8828770" cy="1224229"/>
          </a:xfrm>
        </p:grpSpPr>
        <p:sp>
          <p:nvSpPr>
            <p:cNvPr id="37" name="Rectangle 5"/>
            <p:cNvSpPr/>
            <p:nvPr/>
          </p:nvSpPr>
          <p:spPr>
            <a:xfrm>
              <a:off x="2394025" y="1584435"/>
              <a:ext cx="879238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800" b="1" dirty="0" smtClean="0">
                  <a:latin typeface="+mn-ea"/>
                </a:rPr>
                <a:t> Maker </a:t>
              </a:r>
              <a:r>
                <a:rPr lang="ko-KR" altLang="en-US" sz="2800" b="1" dirty="0" smtClean="0">
                  <a:latin typeface="+mn-ea"/>
                </a:rPr>
                <a:t>보다는 </a:t>
              </a:r>
              <a:r>
                <a:rPr lang="en-US" altLang="ko-KR" sz="2800" b="1" dirty="0" smtClean="0">
                  <a:latin typeface="+mn-ea"/>
                </a:rPr>
                <a:t>Creator</a:t>
              </a:r>
              <a:r>
                <a:rPr lang="ko-KR" altLang="en-US" sz="2800" b="1" dirty="0" smtClean="0">
                  <a:latin typeface="+mn-ea"/>
                </a:rPr>
                <a:t>가 되도록 자극하라</a:t>
              </a:r>
              <a:endParaRPr lang="bg-BG" altLang="ko-KR" sz="2800" b="1" dirty="0">
                <a:latin typeface="+mn-ea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357640" y="2100778"/>
              <a:ext cx="84094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buFontTx/>
                <a:buChar char="-"/>
              </a:pP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창의성 발현의 첫 단계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(Sensitivity)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를 해결하는 열쇠는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Humanity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와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Empathy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이다</a:t>
              </a:r>
              <a:endPara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 Light" panose="020B0306030504020204" pitchFamily="34" charset="0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1816309" y="5195211"/>
            <a:ext cx="9094098" cy="928412"/>
            <a:chOff x="2284872" y="1591312"/>
            <a:chExt cx="8409411" cy="928412"/>
          </a:xfrm>
        </p:grpSpPr>
        <p:sp>
          <p:nvSpPr>
            <p:cNvPr id="40" name="Rectangle 5"/>
            <p:cNvSpPr/>
            <p:nvPr/>
          </p:nvSpPr>
          <p:spPr>
            <a:xfrm>
              <a:off x="2507923" y="1591312"/>
              <a:ext cx="810312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b="1" dirty="0" smtClean="0">
                  <a:latin typeface="+mn-ea"/>
                  <a:cs typeface="Open Sans Light" panose="020B0306030504020204" pitchFamily="34" charset="0"/>
                </a:rPr>
                <a:t>전문성보다 뛰어난 탁월성을 추구하라</a:t>
              </a:r>
              <a:endParaRPr lang="bg-BG" altLang="ko-KR" sz="2800" b="1" dirty="0">
                <a:latin typeface="+mn-ea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284872" y="1965726"/>
              <a:ext cx="840941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lnSpc>
                  <a:spcPct val="150000"/>
                </a:lnSpc>
                <a:buFontTx/>
                <a:buChar char="-"/>
              </a:pPr>
              <a:r>
                <a:rPr lang="ko-KR" altLang="en-US" sz="20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지능기계가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 더 전문가인 시대엔 탁월성을 갖춘 인간이 요구된다</a:t>
              </a:r>
              <a:endPara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 Light" panose="020B0306030504020204" pitchFamily="34" charset="0"/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895003" y="3498060"/>
            <a:ext cx="9094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 Light" panose="020B0306030504020204" pitchFamily="34" charset="0"/>
              </a:rPr>
              <a:t>AI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 Light" panose="020B0306030504020204" pitchFamily="34" charset="0"/>
              </a:rPr>
              <a:t>는 보다 재미있고 혁신적인 기본 도구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63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569" y="1096464"/>
            <a:ext cx="9619033" cy="55338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26826" y="3152001"/>
            <a:ext cx="4066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/>
              <a:t>https://www.youtube.com/watch?v=stHLrBs-_iE</a:t>
            </a:r>
            <a:endParaRPr lang="ko-KR" altLang="en-US" sz="1200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>
          <a:xfrm>
            <a:off x="3939930" y="266700"/>
            <a:ext cx="561031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MI 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이용 기술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-</a:t>
            </a:r>
            <a:r>
              <a:rPr lang="ko-KR" alt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드론</a:t>
            </a:r>
            <a:endParaRPr lang="en-US" altLang="ko-KR" sz="36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C000-942F-463A-8EC5-40345FAF3BAA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21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5376825" y="3052762"/>
            <a:ext cx="1438351" cy="651530"/>
            <a:chOff x="5376825" y="3147770"/>
            <a:chExt cx="1438351" cy="651530"/>
          </a:xfrm>
        </p:grpSpPr>
        <p:cxnSp>
          <p:nvCxnSpPr>
            <p:cNvPr id="15" name="Main Tittle Line"/>
            <p:cNvCxnSpPr/>
            <p:nvPr/>
          </p:nvCxnSpPr>
          <p:spPr>
            <a:xfrm>
              <a:off x="5376825" y="3799300"/>
              <a:ext cx="1438351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sysDot"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Main Tittle"/>
            <p:cNvSpPr txBox="1"/>
            <p:nvPr/>
          </p:nvSpPr>
          <p:spPr>
            <a:xfrm>
              <a:off x="5546014" y="3147770"/>
              <a:ext cx="10999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Q &amp; A</a:t>
              </a:r>
              <a:endPara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404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073" y="1096464"/>
            <a:ext cx="10586907" cy="55338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11510" y="3429000"/>
            <a:ext cx="4066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/>
              <a:t>https://www.youtube.com/watch?v=w-iNda_zS4k</a:t>
            </a:r>
            <a:endParaRPr lang="ko-KR" altLang="en-US" sz="1200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>
          <a:xfrm>
            <a:off x="3939930" y="266700"/>
            <a:ext cx="561031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MI 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이용 기술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-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번역</a:t>
            </a:r>
            <a:endParaRPr lang="en-US" altLang="ko-KR" sz="36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C000-942F-463A-8EC5-40345FAF3BAA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86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073" y="1096464"/>
            <a:ext cx="10586907" cy="55338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03355" y="3586386"/>
            <a:ext cx="4066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/>
              <a:t>https://www.youtube.com/watch?v=w-iNda_zS4k</a:t>
            </a:r>
            <a:endParaRPr lang="ko-KR" altLang="en-US" sz="1200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>
          <a:xfrm>
            <a:off x="3939930" y="266700"/>
            <a:ext cx="561031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MI 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이용 기술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-</a:t>
            </a:r>
            <a:r>
              <a:rPr lang="ko-KR" alt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챗봇</a:t>
            </a:r>
            <a:endParaRPr lang="en-US" altLang="ko-KR" sz="36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C000-942F-463A-8EC5-40345FAF3BAA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11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10612</TotalTime>
  <Words>2560</Words>
  <Application>Microsoft Office PowerPoint</Application>
  <PresentationFormat>와이드스크린</PresentationFormat>
  <Paragraphs>488</Paragraphs>
  <Slides>70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78" baseType="lpstr">
      <vt:lpstr>Lato</vt:lpstr>
      <vt:lpstr>Open Sans</vt:lpstr>
      <vt:lpstr>Open Sans Light</vt:lpstr>
      <vt:lpstr>Roboto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지식의 발전경향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pkkim95@gmail.com</dc:creator>
  <cp:lastModifiedBy>pkkim</cp:lastModifiedBy>
  <cp:revision>365</cp:revision>
  <cp:lastPrinted>2019-07-09T04:17:08Z</cp:lastPrinted>
  <dcterms:created xsi:type="dcterms:W3CDTF">2018-03-29T02:15:37Z</dcterms:created>
  <dcterms:modified xsi:type="dcterms:W3CDTF">2020-03-13T10:35:31Z</dcterms:modified>
</cp:coreProperties>
</file>